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arlow Condensed Semi-Bold"/>
      <p:regular r:id="rId15"/>
    </p:embeddedFont>
    <p:embeddedFont>
      <p:font typeface="Caladea Bold"/>
      <p:regular r:id="rId16"/>
    </p:embeddedFont>
    <p:embeddedFont>
      <p:font typeface="Canva Sans Bold"/>
      <p:regular r:id="rId17"/>
    </p:embeddedFont>
    <p:embeddedFont>
      <p:font typeface="Rye"/>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29F4E-EAFE-4905-B6C2-639162847AB3}" v="11" dt="2024-11-12T17:46:49.9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3" d="100"/>
          <a:sy n="43" d="100"/>
        </p:scale>
        <p:origin x="231" y="3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AA505-E64C-4329-A839-53C2E912E623}" type="datetimeFigureOut">
              <a:rPr lang="en-IN" smtClean="0"/>
              <a:t>12-11-2024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60991-C6DE-4060-A7F1-5388F38DB90C}" type="slidenum">
              <a:rPr lang="en-IN" smtClean="0"/>
              <a:t>‹#›</a:t>
            </a:fld>
            <a:endParaRPr lang="en-IN"/>
          </a:p>
        </p:txBody>
      </p:sp>
    </p:spTree>
    <p:extLst>
      <p:ext uri="{BB962C8B-B14F-4D97-AF65-F5344CB8AC3E}">
        <p14:creationId xmlns:p14="http://schemas.microsoft.com/office/powerpoint/2010/main" val="2300319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C760991-C6DE-4060-A7F1-5388F38DB90C}" type="slidenum">
              <a:rPr lang="en-IN" smtClean="0"/>
              <a:t>2</a:t>
            </a:fld>
            <a:endParaRPr lang="en-IN"/>
          </a:p>
        </p:txBody>
      </p:sp>
    </p:spTree>
    <p:extLst>
      <p:ext uri="{BB962C8B-B14F-4D97-AF65-F5344CB8AC3E}">
        <p14:creationId xmlns:p14="http://schemas.microsoft.com/office/powerpoint/2010/main" val="210797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alphaModFix amt="50000"/>
          </a:blip>
          <a:srcRect/>
          <a:stretch>
            <a:fillRect/>
          </a:stretch>
        </p:blipFill>
        <p:spPr>
          <a:xfrm>
            <a:off x="-2318726" y="-376453"/>
            <a:ext cx="9743013" cy="1709948"/>
          </a:xfrm>
          <a:prstGeom prst="rect">
            <a:avLst/>
          </a:prstGeom>
        </p:spPr>
      </p:pic>
      <p:sp>
        <p:nvSpPr>
          <p:cNvPr id="5" name="Freeform 5"/>
          <p:cNvSpPr/>
          <p:nvPr/>
        </p:nvSpPr>
        <p:spPr>
          <a:xfrm>
            <a:off x="0" y="-108690"/>
            <a:ext cx="2274780" cy="2274780"/>
          </a:xfrm>
          <a:custGeom>
            <a:avLst/>
            <a:gdLst/>
            <a:ahLst/>
            <a:cxnLst/>
            <a:rect l="l" t="t" r="r" b="b"/>
            <a:pathLst>
              <a:path w="2274780" h="2274780">
                <a:moveTo>
                  <a:pt x="0" y="0"/>
                </a:moveTo>
                <a:lnTo>
                  <a:pt x="2274780" y="0"/>
                </a:lnTo>
                <a:lnTo>
                  <a:pt x="2274780" y="2274780"/>
                </a:lnTo>
                <a:lnTo>
                  <a:pt x="0" y="2274780"/>
                </a:lnTo>
                <a:lnTo>
                  <a:pt x="0" y="0"/>
                </a:lnTo>
                <a:close/>
              </a:path>
            </a:pathLst>
          </a:custGeom>
          <a:blipFill>
            <a:blip r:embed="rId3"/>
            <a:stretch>
              <a:fillRect/>
            </a:stretch>
          </a:blipFill>
        </p:spPr>
      </p:sp>
      <p:sp>
        <p:nvSpPr>
          <p:cNvPr id="6" name="Freeform 6"/>
          <p:cNvSpPr/>
          <p:nvPr/>
        </p:nvSpPr>
        <p:spPr>
          <a:xfrm>
            <a:off x="13314315" y="183744"/>
            <a:ext cx="4807263" cy="1574378"/>
          </a:xfrm>
          <a:custGeom>
            <a:avLst/>
            <a:gdLst/>
            <a:ahLst/>
            <a:cxnLst/>
            <a:rect l="l" t="t" r="r" b="b"/>
            <a:pathLst>
              <a:path w="4807263" h="1574378">
                <a:moveTo>
                  <a:pt x="0" y="0"/>
                </a:moveTo>
                <a:lnTo>
                  <a:pt x="4807262" y="0"/>
                </a:lnTo>
                <a:lnTo>
                  <a:pt x="4807262" y="1574379"/>
                </a:lnTo>
                <a:lnTo>
                  <a:pt x="0" y="1574379"/>
                </a:lnTo>
                <a:lnTo>
                  <a:pt x="0" y="0"/>
                </a:lnTo>
                <a:close/>
              </a:path>
            </a:pathLst>
          </a:custGeom>
          <a:blipFill>
            <a:blip r:embed="rId4"/>
            <a:stretch>
              <a:fillRect/>
            </a:stretch>
          </a:blipFill>
        </p:spPr>
      </p:sp>
      <p:sp>
        <p:nvSpPr>
          <p:cNvPr id="7" name="TextBox 7"/>
          <p:cNvSpPr txBox="1"/>
          <p:nvPr/>
        </p:nvSpPr>
        <p:spPr>
          <a:xfrm>
            <a:off x="2379704" y="2496741"/>
            <a:ext cx="14020800" cy="1328429"/>
          </a:xfrm>
          <a:prstGeom prst="rect">
            <a:avLst/>
          </a:prstGeom>
        </p:spPr>
        <p:txBody>
          <a:bodyPr wrap="square" lIns="0" tIns="0" rIns="0" bIns="0" rtlCol="0" anchor="t">
            <a:spAutoFit/>
          </a:bodyPr>
          <a:lstStyle/>
          <a:p>
            <a:pPr algn="l">
              <a:lnSpc>
                <a:spcPts val="10285"/>
              </a:lnSpc>
            </a:pPr>
            <a:r>
              <a:rPr lang="en-US" sz="9350" dirty="0">
                <a:solidFill>
                  <a:schemeClr val="accent2">
                    <a:lumMod val="60000"/>
                    <a:lumOff val="40000"/>
                  </a:schemeClr>
                </a:solidFill>
                <a:latin typeface="Times New Roman" panose="02020603050405020304" pitchFamily="18" charset="0"/>
                <a:ea typeface="League Spartan"/>
                <a:cs typeface="Times New Roman" panose="02020603050405020304" pitchFamily="18" charset="0"/>
                <a:sym typeface="League Spartan"/>
              </a:rPr>
              <a:t>TASK TRACKER SYSTEM</a:t>
            </a:r>
          </a:p>
        </p:txBody>
      </p:sp>
      <p:sp>
        <p:nvSpPr>
          <p:cNvPr id="8" name="TextBox 8"/>
          <p:cNvSpPr txBox="1"/>
          <p:nvPr/>
        </p:nvSpPr>
        <p:spPr>
          <a:xfrm>
            <a:off x="1400969" y="4812960"/>
            <a:ext cx="15515431" cy="1416926"/>
          </a:xfrm>
          <a:prstGeom prst="rect">
            <a:avLst/>
          </a:prstGeom>
        </p:spPr>
        <p:txBody>
          <a:bodyPr wrap="square" lIns="0" tIns="0" rIns="0" bIns="0" rtlCol="0" anchor="t">
            <a:spAutoFit/>
          </a:bodyPr>
          <a:lstStyle/>
          <a:p>
            <a:pPr algn="l">
              <a:lnSpc>
                <a:spcPts val="5695"/>
              </a:lnSpc>
            </a:pPr>
            <a:r>
              <a:rPr lang="en-US" sz="4068" b="1" dirty="0">
                <a:solidFill>
                  <a:srgbClr val="36635C"/>
                </a:solidFill>
                <a:latin typeface="Times New Roman" panose="02020603050405020304" pitchFamily="18" charset="0"/>
                <a:ea typeface="Rye"/>
                <a:cs typeface="Times New Roman" panose="02020603050405020304" pitchFamily="18" charset="0"/>
                <a:sym typeface="Rye"/>
              </a:rPr>
              <a:t>CSA4309 - INTERNET PROGRAMMING FOR WEB SERVICES</a:t>
            </a:r>
          </a:p>
          <a:p>
            <a:pPr algn="l">
              <a:lnSpc>
                <a:spcPts val="5695"/>
              </a:lnSpc>
              <a:spcBef>
                <a:spcPct val="0"/>
              </a:spcBef>
            </a:pPr>
            <a:endParaRPr lang="en-US" sz="4068" dirty="0">
              <a:solidFill>
                <a:srgbClr val="36635C"/>
              </a:solidFill>
              <a:latin typeface="Rye"/>
              <a:ea typeface="Rye"/>
              <a:cs typeface="Rye"/>
              <a:sym typeface="Rye"/>
            </a:endParaRPr>
          </a:p>
        </p:txBody>
      </p:sp>
      <p:sp>
        <p:nvSpPr>
          <p:cNvPr id="9" name="TextBox 9"/>
          <p:cNvSpPr txBox="1"/>
          <p:nvPr/>
        </p:nvSpPr>
        <p:spPr>
          <a:xfrm>
            <a:off x="1137390" y="6472040"/>
            <a:ext cx="8764655" cy="2465877"/>
          </a:xfrm>
          <a:prstGeom prst="rect">
            <a:avLst/>
          </a:prstGeom>
        </p:spPr>
        <p:txBody>
          <a:bodyPr lIns="0" tIns="0" rIns="0" bIns="0" rtlCol="0" anchor="t">
            <a:spAutoFit/>
          </a:bodyPr>
          <a:lstStyle/>
          <a:p>
            <a:pPr algn="l">
              <a:lnSpc>
                <a:spcPts val="6634"/>
              </a:lnSpc>
            </a:pPr>
            <a:r>
              <a:rPr lang="en-US" sz="4000" b="1" dirty="0">
                <a:solidFill>
                  <a:schemeClr val="accent4">
                    <a:lumMod val="75000"/>
                  </a:schemeClr>
                </a:solidFill>
                <a:latin typeface="Times New Roman" panose="02020603050405020304" pitchFamily="18" charset="0"/>
                <a:ea typeface="Playfair Display Bold"/>
                <a:cs typeface="Times New Roman" panose="02020603050405020304" pitchFamily="18" charset="0"/>
                <a:sym typeface="Playfair Display Bold"/>
              </a:rPr>
              <a:t>Submitted by:</a:t>
            </a:r>
          </a:p>
          <a:p>
            <a:pPr algn="l">
              <a:lnSpc>
                <a:spcPts val="6634"/>
              </a:lnSpc>
            </a:pPr>
            <a:r>
              <a:rPr lang="en-US" sz="4000" b="1" dirty="0">
                <a:solidFill>
                  <a:schemeClr val="accent4">
                    <a:lumMod val="75000"/>
                  </a:schemeClr>
                </a:solidFill>
                <a:latin typeface="Times New Roman" panose="02020603050405020304" pitchFamily="18" charset="0"/>
                <a:ea typeface="Playfair Display Bold"/>
                <a:cs typeface="Times New Roman" panose="02020603050405020304" pitchFamily="18" charset="0"/>
                <a:sym typeface="Playfair Display Bold"/>
              </a:rPr>
              <a:t> </a:t>
            </a:r>
            <a:r>
              <a:rPr lang="en-US" sz="4000" b="1" dirty="0" err="1">
                <a:solidFill>
                  <a:schemeClr val="accent4">
                    <a:lumMod val="75000"/>
                  </a:schemeClr>
                </a:solidFill>
                <a:latin typeface="Times New Roman" panose="02020603050405020304" pitchFamily="18" charset="0"/>
                <a:ea typeface="Playfair Display Bold"/>
                <a:cs typeface="Times New Roman" panose="02020603050405020304" pitchFamily="18" charset="0"/>
                <a:sym typeface="Playfair Display Bold"/>
              </a:rPr>
              <a:t>M.Deepthi</a:t>
            </a:r>
            <a:r>
              <a:rPr lang="en-US" sz="4000" b="1" dirty="0">
                <a:solidFill>
                  <a:schemeClr val="accent4">
                    <a:lumMod val="75000"/>
                  </a:schemeClr>
                </a:solidFill>
                <a:latin typeface="Times New Roman" panose="02020603050405020304" pitchFamily="18" charset="0"/>
                <a:ea typeface="Playfair Display Bold"/>
                <a:cs typeface="Times New Roman" panose="02020603050405020304" pitchFamily="18" charset="0"/>
                <a:sym typeface="Playfair Display Bold"/>
              </a:rPr>
              <a:t> (192210113)</a:t>
            </a:r>
          </a:p>
          <a:p>
            <a:pPr algn="l">
              <a:lnSpc>
                <a:spcPts val="6634"/>
              </a:lnSpc>
              <a:spcBef>
                <a:spcPct val="0"/>
              </a:spcBef>
            </a:pPr>
            <a:r>
              <a:rPr lang="en-US" sz="4000" b="1" dirty="0" err="1">
                <a:solidFill>
                  <a:schemeClr val="accent4">
                    <a:lumMod val="75000"/>
                  </a:schemeClr>
                </a:solidFill>
                <a:latin typeface="Times New Roman" panose="02020603050405020304" pitchFamily="18" charset="0"/>
                <a:ea typeface="Playfair Display Bold"/>
                <a:cs typeface="Times New Roman" panose="02020603050405020304" pitchFamily="18" charset="0"/>
                <a:sym typeface="Playfair Display Bold"/>
              </a:rPr>
              <a:t>S.Bhuvaneswari</a:t>
            </a:r>
            <a:r>
              <a:rPr lang="en-US" sz="4000" b="1" dirty="0">
                <a:solidFill>
                  <a:schemeClr val="accent4">
                    <a:lumMod val="75000"/>
                  </a:schemeClr>
                </a:solidFill>
                <a:latin typeface="Times New Roman" panose="02020603050405020304" pitchFamily="18" charset="0"/>
                <a:ea typeface="Playfair Display Bold"/>
                <a:cs typeface="Times New Roman" panose="02020603050405020304" pitchFamily="18" charset="0"/>
                <a:sym typeface="Playfair Display Bold"/>
              </a:rPr>
              <a:t> (192211813)</a:t>
            </a:r>
          </a:p>
        </p:txBody>
      </p:sp>
      <p:sp>
        <p:nvSpPr>
          <p:cNvPr id="10" name="TextBox 10"/>
          <p:cNvSpPr txBox="1"/>
          <p:nvPr/>
        </p:nvSpPr>
        <p:spPr>
          <a:xfrm>
            <a:off x="8717907" y="6546163"/>
            <a:ext cx="9192816" cy="1343025"/>
          </a:xfrm>
          <a:prstGeom prst="rect">
            <a:avLst/>
          </a:prstGeom>
        </p:spPr>
        <p:txBody>
          <a:bodyPr lIns="0" tIns="0" rIns="0" bIns="0" rtlCol="0" anchor="t">
            <a:spAutoFit/>
          </a:bodyPr>
          <a:lstStyle/>
          <a:p>
            <a:pPr algn="ctr">
              <a:lnSpc>
                <a:spcPts val="5397"/>
              </a:lnSpc>
              <a:spcBef>
                <a:spcPct val="0"/>
              </a:spcBef>
            </a:pPr>
            <a:r>
              <a:rPr lang="en-US" sz="4000" b="1" dirty="0">
                <a:solidFill>
                  <a:schemeClr val="accent4">
                    <a:lumMod val="75000"/>
                  </a:schemeClr>
                </a:solidFill>
                <a:latin typeface="Times New Roman" panose="02020603050405020304" pitchFamily="18" charset="0"/>
                <a:ea typeface="Playfair Display SC Bold"/>
                <a:cs typeface="Times New Roman" panose="02020603050405020304" pitchFamily="18" charset="0"/>
                <a:sym typeface="Playfair Display SC Bold"/>
              </a:rPr>
              <a:t>Under the Supervision of</a:t>
            </a:r>
          </a:p>
          <a:p>
            <a:pPr algn="ctr">
              <a:lnSpc>
                <a:spcPts val="5397"/>
              </a:lnSpc>
              <a:spcBef>
                <a:spcPct val="0"/>
              </a:spcBef>
            </a:pPr>
            <a:r>
              <a:rPr lang="en-US" sz="4000" b="1" dirty="0">
                <a:solidFill>
                  <a:schemeClr val="accent4">
                    <a:lumMod val="75000"/>
                  </a:schemeClr>
                </a:solidFill>
                <a:latin typeface="Times New Roman" panose="02020603050405020304" pitchFamily="18" charset="0"/>
                <a:ea typeface="Playfair Display SC Bold"/>
                <a:cs typeface="Times New Roman" panose="02020603050405020304" pitchFamily="18" charset="0"/>
                <a:sym typeface="Playfair Display SC Bold"/>
              </a:rPr>
              <a:t>Dr. K. </a:t>
            </a:r>
            <a:r>
              <a:rPr lang="en-US" sz="4000" b="1" dirty="0" err="1">
                <a:solidFill>
                  <a:schemeClr val="accent4">
                    <a:lumMod val="75000"/>
                  </a:schemeClr>
                </a:solidFill>
                <a:latin typeface="Times New Roman" panose="02020603050405020304" pitchFamily="18" charset="0"/>
                <a:ea typeface="Playfair Display SC Bold"/>
                <a:cs typeface="Times New Roman" panose="02020603050405020304" pitchFamily="18" charset="0"/>
                <a:sym typeface="Playfair Display SC Bold"/>
              </a:rPr>
              <a:t>Jayasakthi</a:t>
            </a:r>
            <a:r>
              <a:rPr lang="en-US" sz="4000" b="1" dirty="0">
                <a:solidFill>
                  <a:schemeClr val="accent4">
                    <a:lumMod val="75000"/>
                  </a:schemeClr>
                </a:solidFill>
                <a:latin typeface="Times New Roman" panose="02020603050405020304" pitchFamily="18" charset="0"/>
                <a:ea typeface="Playfair Display SC Bold"/>
                <a:cs typeface="Times New Roman" panose="02020603050405020304" pitchFamily="18" charset="0"/>
                <a:sym typeface="Playfair Display SC Bold"/>
              </a:rPr>
              <a:t> Velmurugan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028700" y="2775604"/>
            <a:ext cx="7370342" cy="5076323"/>
          </a:xfrm>
          <a:custGeom>
            <a:avLst/>
            <a:gdLst/>
            <a:ahLst/>
            <a:cxnLst/>
            <a:rect l="l" t="t" r="r" b="b"/>
            <a:pathLst>
              <a:path w="7370342" h="5076323">
                <a:moveTo>
                  <a:pt x="0" y="0"/>
                </a:moveTo>
                <a:lnTo>
                  <a:pt x="7370342" y="0"/>
                </a:lnTo>
                <a:lnTo>
                  <a:pt x="7370342" y="5076324"/>
                </a:lnTo>
                <a:lnTo>
                  <a:pt x="0" y="5076324"/>
                </a:lnTo>
                <a:lnTo>
                  <a:pt x="0" y="0"/>
                </a:lnTo>
                <a:close/>
              </a:path>
            </a:pathLst>
          </a:custGeom>
          <a:blipFill>
            <a:blip r:embed="rId2"/>
            <a:stretch>
              <a:fillRect/>
            </a:stretch>
          </a:blipFill>
        </p:spPr>
      </p:sp>
      <p:sp>
        <p:nvSpPr>
          <p:cNvPr id="3" name="Freeform 3"/>
          <p:cNvSpPr/>
          <p:nvPr/>
        </p:nvSpPr>
        <p:spPr>
          <a:xfrm>
            <a:off x="9685114" y="2775604"/>
            <a:ext cx="7305930" cy="5031959"/>
          </a:xfrm>
          <a:custGeom>
            <a:avLst/>
            <a:gdLst/>
            <a:ahLst/>
            <a:cxnLst/>
            <a:rect l="l" t="t" r="r" b="b"/>
            <a:pathLst>
              <a:path w="7305930" h="5031959">
                <a:moveTo>
                  <a:pt x="0" y="0"/>
                </a:moveTo>
                <a:lnTo>
                  <a:pt x="7305929" y="0"/>
                </a:lnTo>
                <a:lnTo>
                  <a:pt x="7305929" y="5031960"/>
                </a:lnTo>
                <a:lnTo>
                  <a:pt x="0" y="5031960"/>
                </a:lnTo>
                <a:lnTo>
                  <a:pt x="0" y="0"/>
                </a:lnTo>
                <a:close/>
              </a:path>
            </a:pathLst>
          </a:custGeom>
          <a:blipFill>
            <a:blip r:embed="rId3"/>
            <a:stretch>
              <a:fillRect/>
            </a:stretch>
          </a:blipFill>
        </p:spPr>
      </p:sp>
      <p:sp>
        <p:nvSpPr>
          <p:cNvPr id="4" name="TextBox 4"/>
          <p:cNvSpPr txBox="1"/>
          <p:nvPr/>
        </p:nvSpPr>
        <p:spPr>
          <a:xfrm>
            <a:off x="1028700" y="779572"/>
            <a:ext cx="14631302" cy="961150"/>
          </a:xfrm>
          <a:prstGeom prst="rect">
            <a:avLst/>
          </a:prstGeom>
        </p:spPr>
        <p:txBody>
          <a:bodyPr lIns="0" tIns="0" rIns="0" bIns="0" rtlCol="0" anchor="t">
            <a:spAutoFit/>
          </a:bodyPr>
          <a:lstStyle/>
          <a:p>
            <a:pPr algn="l">
              <a:lnSpc>
                <a:spcPts val="7569"/>
              </a:lnSpc>
            </a:pPr>
            <a:r>
              <a:rPr lang="en-US" sz="6308" b="1">
                <a:solidFill>
                  <a:srgbClr val="00BF63"/>
                </a:solidFill>
                <a:latin typeface="Barlow Condensed Semi-Bold"/>
                <a:ea typeface="Barlow Condensed Semi-Bold"/>
                <a:cs typeface="Barlow Condensed Semi-Bold"/>
                <a:sym typeface="Barlow Condensed Semi-Bold"/>
              </a:rPr>
              <a:t>Output</a:t>
            </a:r>
          </a:p>
        </p:txBody>
      </p:sp>
      <p:sp>
        <p:nvSpPr>
          <p:cNvPr id="5" name="AutoShape 5"/>
          <p:cNvSpPr/>
          <p:nvPr/>
        </p:nvSpPr>
        <p:spPr>
          <a:xfrm flipV="1">
            <a:off x="525560" y="1778806"/>
            <a:ext cx="2802595" cy="83300"/>
          </a:xfrm>
          <a:prstGeom prst="line">
            <a:avLst/>
          </a:prstGeom>
          <a:ln w="76200" cap="flat">
            <a:solidFill>
              <a:srgbClr val="070606"/>
            </a:solidFill>
            <a:prstDash val="solid"/>
            <a:headEnd type="none" w="sm" len="sm"/>
            <a:tailEnd type="arrow" w="med" len="sm"/>
          </a:ln>
        </p:spPr>
      </p:sp>
      <p:pic>
        <p:nvPicPr>
          <p:cNvPr id="6" name="Picture 6"/>
          <p:cNvPicPr>
            <a:picLocks noChangeAspect="1"/>
          </p:cNvPicPr>
          <p:nvPr/>
        </p:nvPicPr>
        <p:blipFill>
          <a:blip r:embed="rId4">
            <a:alphaModFix amt="50000"/>
          </a:blip>
          <a:srcRect/>
          <a:stretch>
            <a:fillRect/>
          </a:stretch>
        </p:blipFill>
        <p:spPr>
          <a:xfrm>
            <a:off x="-428609" y="0"/>
            <a:ext cx="11467938" cy="2012681"/>
          </a:xfrm>
          <a:prstGeom prst="rect">
            <a:avLst/>
          </a:prstGeom>
        </p:spPr>
      </p:pic>
      <p:pic>
        <p:nvPicPr>
          <p:cNvPr id="7" name="Picture 7"/>
          <p:cNvPicPr>
            <a:picLocks noChangeAspect="1"/>
          </p:cNvPicPr>
          <p:nvPr/>
        </p:nvPicPr>
        <p:blipFill>
          <a:blip r:embed="rId4">
            <a:alphaModFix amt="50000"/>
          </a:blip>
          <a:srcRect/>
          <a:stretch>
            <a:fillRect/>
          </a:stretch>
        </p:blipFill>
        <p:spPr>
          <a:xfrm rot="-10800000">
            <a:off x="8800297" y="8436098"/>
            <a:ext cx="11467938" cy="20126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rot="5321048">
            <a:off x="12220302" y="4137159"/>
            <a:ext cx="11467938" cy="2012681"/>
          </a:xfrm>
          <a:prstGeom prst="rect">
            <a:avLst/>
          </a:prstGeom>
        </p:spPr>
      </p:pic>
      <p:pic>
        <p:nvPicPr>
          <p:cNvPr id="3" name="Picture 3"/>
          <p:cNvPicPr>
            <a:picLocks noChangeAspect="1"/>
          </p:cNvPicPr>
          <p:nvPr/>
        </p:nvPicPr>
        <p:blipFill>
          <a:blip r:embed="rId2">
            <a:alphaModFix amt="50000"/>
          </a:blip>
          <a:srcRect/>
          <a:stretch>
            <a:fillRect/>
          </a:stretch>
        </p:blipFill>
        <p:spPr>
          <a:xfrm>
            <a:off x="-4705269" y="-1006341"/>
            <a:ext cx="11467938" cy="2012681"/>
          </a:xfrm>
          <a:prstGeom prst="rect">
            <a:avLst/>
          </a:prstGeom>
        </p:spPr>
      </p:pic>
      <p:sp>
        <p:nvSpPr>
          <p:cNvPr id="4" name="TextBox 4"/>
          <p:cNvSpPr txBox="1"/>
          <p:nvPr/>
        </p:nvSpPr>
        <p:spPr>
          <a:xfrm>
            <a:off x="1028700" y="2566939"/>
            <a:ext cx="15358118" cy="5229538"/>
          </a:xfrm>
          <a:prstGeom prst="rect">
            <a:avLst/>
          </a:prstGeom>
        </p:spPr>
        <p:txBody>
          <a:bodyPr lIns="0" tIns="0" rIns="0" bIns="0" rtlCol="0" anchor="t">
            <a:spAutoFit/>
          </a:bodyPr>
          <a:lstStyle/>
          <a:p>
            <a:pPr algn="just">
              <a:lnSpc>
                <a:spcPts val="4182"/>
              </a:lnSpc>
            </a:pPr>
            <a:r>
              <a:rPr lang="en-US" sz="2987" b="1">
                <a:solidFill>
                  <a:srgbClr val="070606"/>
                </a:solidFill>
                <a:latin typeface="Caladea Bold"/>
                <a:ea typeface="Caladea Bold"/>
                <a:cs typeface="Caladea Bold"/>
                <a:sym typeface="Caladea Bold"/>
              </a:rPr>
              <a:t>The Task Tracker Web Application provides an efficient and secure solution for managing tasks with features like user authentication, task creation, categorization, and real-time updates. By enabling task prioritization and availability checks, it enhances user productivity and organization. With its intuitive interface and task assignment functionalities, the system promotes seamless collaboration and ensures timely task completion. Future enhancements could include additional collaboration tools, mobile support, and advanced notifications, making it a comprehensive solution for task management.</a:t>
            </a:r>
          </a:p>
          <a:p>
            <a:pPr algn="just">
              <a:lnSpc>
                <a:spcPts val="4182"/>
              </a:lnSpc>
            </a:pPr>
            <a:endParaRPr lang="en-US" sz="2987" b="1">
              <a:solidFill>
                <a:srgbClr val="070606"/>
              </a:solidFill>
              <a:latin typeface="Caladea Bold"/>
              <a:ea typeface="Caladea Bold"/>
              <a:cs typeface="Caladea Bold"/>
              <a:sym typeface="Caladea Bold"/>
            </a:endParaRPr>
          </a:p>
          <a:p>
            <a:pPr algn="just">
              <a:lnSpc>
                <a:spcPts val="4182"/>
              </a:lnSpc>
            </a:pPr>
            <a:endParaRPr lang="en-US" sz="2987" b="1">
              <a:solidFill>
                <a:srgbClr val="070606"/>
              </a:solidFill>
              <a:latin typeface="Caladea Bold"/>
              <a:ea typeface="Caladea Bold"/>
              <a:cs typeface="Caladea Bold"/>
              <a:sym typeface="Caladea Bold"/>
            </a:endParaRPr>
          </a:p>
        </p:txBody>
      </p:sp>
      <p:sp>
        <p:nvSpPr>
          <p:cNvPr id="5" name="TextBox 5"/>
          <p:cNvSpPr txBox="1"/>
          <p:nvPr/>
        </p:nvSpPr>
        <p:spPr>
          <a:xfrm>
            <a:off x="525560" y="817655"/>
            <a:ext cx="14631302" cy="961150"/>
          </a:xfrm>
          <a:prstGeom prst="rect">
            <a:avLst/>
          </a:prstGeom>
        </p:spPr>
        <p:txBody>
          <a:bodyPr lIns="0" tIns="0" rIns="0" bIns="0" rtlCol="0" anchor="t">
            <a:spAutoFit/>
          </a:bodyPr>
          <a:lstStyle/>
          <a:p>
            <a:pPr algn="l">
              <a:lnSpc>
                <a:spcPts val="7569"/>
              </a:lnSpc>
            </a:pPr>
            <a:r>
              <a:rPr lang="en-US" sz="6308" b="1">
                <a:solidFill>
                  <a:srgbClr val="00BF63"/>
                </a:solidFill>
                <a:latin typeface="Barlow Condensed Semi-Bold"/>
                <a:ea typeface="Barlow Condensed Semi-Bold"/>
                <a:cs typeface="Barlow Condensed Semi-Bold"/>
                <a:sym typeface="Barlow Condensed Semi-Bold"/>
              </a:rPr>
              <a:t>conclusion</a:t>
            </a:r>
          </a:p>
        </p:txBody>
      </p:sp>
      <p:sp>
        <p:nvSpPr>
          <p:cNvPr id="6" name="AutoShape 6"/>
          <p:cNvSpPr/>
          <p:nvPr/>
        </p:nvSpPr>
        <p:spPr>
          <a:xfrm flipV="1">
            <a:off x="526691" y="1816889"/>
            <a:ext cx="2802595" cy="83300"/>
          </a:xfrm>
          <a:prstGeom prst="line">
            <a:avLst/>
          </a:prstGeom>
          <a:ln w="76200" cap="flat">
            <a:solidFill>
              <a:srgbClr val="070606"/>
            </a:solidFill>
            <a:prstDash val="solid"/>
            <a:headEnd type="none" w="sm" len="sm"/>
            <a:tailEnd type="arrow" w="med"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10301532" y="-713702"/>
            <a:ext cx="11467938" cy="2012681"/>
          </a:xfrm>
          <a:prstGeom prst="rect">
            <a:avLst/>
          </a:prstGeom>
        </p:spPr>
      </p:pic>
      <p:pic>
        <p:nvPicPr>
          <p:cNvPr id="3" name="Picture 3"/>
          <p:cNvPicPr>
            <a:picLocks noChangeAspect="1"/>
          </p:cNvPicPr>
          <p:nvPr/>
        </p:nvPicPr>
        <p:blipFill>
          <a:blip r:embed="rId2">
            <a:alphaModFix amt="50000"/>
          </a:blip>
          <a:srcRect/>
          <a:stretch>
            <a:fillRect/>
          </a:stretch>
        </p:blipFill>
        <p:spPr>
          <a:xfrm rot="-10413422">
            <a:off x="-4705269" y="7998385"/>
            <a:ext cx="11467938" cy="2012681"/>
          </a:xfrm>
          <a:prstGeom prst="rect">
            <a:avLst/>
          </a:prstGeom>
        </p:spPr>
      </p:pic>
      <p:sp>
        <p:nvSpPr>
          <p:cNvPr id="4" name="Freeform 4"/>
          <p:cNvSpPr/>
          <p:nvPr/>
        </p:nvSpPr>
        <p:spPr>
          <a:xfrm>
            <a:off x="5241000" y="2249346"/>
            <a:ext cx="7806001" cy="6449873"/>
          </a:xfrm>
          <a:custGeom>
            <a:avLst/>
            <a:gdLst/>
            <a:ahLst/>
            <a:cxnLst/>
            <a:rect l="l" t="t" r="r" b="b"/>
            <a:pathLst>
              <a:path w="7806001" h="6449873">
                <a:moveTo>
                  <a:pt x="0" y="0"/>
                </a:moveTo>
                <a:lnTo>
                  <a:pt x="7806000" y="0"/>
                </a:lnTo>
                <a:lnTo>
                  <a:pt x="7806000" y="6449873"/>
                </a:lnTo>
                <a:lnTo>
                  <a:pt x="0" y="6449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alphaModFix amt="25000"/>
          </a:blip>
          <a:srcRect/>
          <a:stretch>
            <a:fillRect/>
          </a:stretch>
        </p:blipFill>
        <p:spPr>
          <a:xfrm rot="-5741405">
            <a:off x="-666646" y="6609483"/>
            <a:ext cx="4865516" cy="6168780"/>
          </a:xfrm>
          <a:prstGeom prst="rect">
            <a:avLst/>
          </a:prstGeom>
        </p:spPr>
      </p:pic>
      <p:sp>
        <p:nvSpPr>
          <p:cNvPr id="4" name="TextBox 4"/>
          <p:cNvSpPr txBox="1"/>
          <p:nvPr/>
        </p:nvSpPr>
        <p:spPr>
          <a:xfrm>
            <a:off x="2590800" y="2981250"/>
            <a:ext cx="13487400" cy="4886402"/>
          </a:xfrm>
          <a:prstGeom prst="rect">
            <a:avLst/>
          </a:prstGeom>
        </p:spPr>
        <p:txBody>
          <a:bodyPr wrap="square" lIns="0" tIns="0" rIns="0" bIns="0" rtlCol="0" anchor="t">
            <a:spAutoFit/>
          </a:bodyPr>
          <a:lstStyle/>
          <a:p>
            <a:pPr algn="just">
              <a:lnSpc>
                <a:spcPct val="150000"/>
              </a:lnSpc>
            </a:pPr>
            <a:r>
              <a:rPr lang="en-US" sz="3600" dirty="0">
                <a:solidFill>
                  <a:schemeClr val="accent4"/>
                </a:solidFill>
                <a:latin typeface="Times New Roman" panose="02020603050405020304" pitchFamily="18" charset="0"/>
                <a:cs typeface="Times New Roman" panose="02020603050405020304" pitchFamily="18" charset="0"/>
              </a:rPr>
              <a:t>The program allows users to manage tasks with categories (e.g., "Work," "Personal Space") and subcategories. It includes a stopwatch and timer for real-time tracking of task durations, which are automatically logged. Users can filter tasks by category for focused task management. It supports CRUD operations: creating, viewing, updating, and deleting tasks.</a:t>
            </a:r>
            <a:endParaRPr lang="en-US" sz="3600" b="1" dirty="0">
              <a:solidFill>
                <a:schemeClr val="accent4"/>
              </a:solidFill>
              <a:latin typeface="Times New Roman" panose="02020603050405020304" pitchFamily="18" charset="0"/>
              <a:ea typeface="Caladea Bold"/>
              <a:cs typeface="Times New Roman" panose="02020603050405020304" pitchFamily="18" charset="0"/>
              <a:sym typeface="Caladea Bold"/>
            </a:endParaRPr>
          </a:p>
        </p:txBody>
      </p:sp>
      <p:sp>
        <p:nvSpPr>
          <p:cNvPr id="5" name="AutoShape 5"/>
          <p:cNvSpPr/>
          <p:nvPr/>
        </p:nvSpPr>
        <p:spPr>
          <a:xfrm>
            <a:off x="2014363" y="1066800"/>
            <a:ext cx="10848311" cy="0"/>
          </a:xfrm>
          <a:prstGeom prst="line">
            <a:avLst/>
          </a:prstGeom>
          <a:ln w="76200" cap="flat">
            <a:solidFill>
              <a:srgbClr val="070606"/>
            </a:solidFill>
            <a:prstDash val="solid"/>
            <a:headEnd type="none" w="sm" len="sm"/>
            <a:tailEnd type="arrow" w="med" len="sm"/>
          </a:ln>
        </p:spPr>
      </p:sp>
      <p:sp>
        <p:nvSpPr>
          <p:cNvPr id="7" name="TextBox 7"/>
          <p:cNvSpPr txBox="1"/>
          <p:nvPr/>
        </p:nvSpPr>
        <p:spPr>
          <a:xfrm>
            <a:off x="6096000" y="1545497"/>
            <a:ext cx="6766674" cy="957057"/>
          </a:xfrm>
          <a:prstGeom prst="rect">
            <a:avLst/>
          </a:prstGeom>
        </p:spPr>
        <p:txBody>
          <a:bodyPr wrap="square" lIns="0" tIns="0" rIns="0" bIns="0" rtlCol="0" anchor="t">
            <a:spAutoFit/>
          </a:bodyPr>
          <a:lstStyle/>
          <a:p>
            <a:pPr algn="l">
              <a:lnSpc>
                <a:spcPts val="7876"/>
              </a:lnSpc>
            </a:pPr>
            <a:r>
              <a:rPr lang="en-US" sz="5400" b="1" dirty="0">
                <a:solidFill>
                  <a:schemeClr val="accent5">
                    <a:lumMod val="75000"/>
                  </a:schemeClr>
                </a:solidFill>
                <a:latin typeface="Times New Roman" panose="02020603050405020304" pitchFamily="18" charset="0"/>
                <a:ea typeface="Barlow Condensed Semi-Bold"/>
                <a:cs typeface="Times New Roman" panose="02020603050405020304" pitchFamily="18" charset="0"/>
                <a:sym typeface="Barlow Condensed Semi-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alphaModFix amt="25000"/>
          </a:blip>
          <a:srcRect/>
          <a:stretch>
            <a:fillRect/>
          </a:stretch>
        </p:blipFill>
        <p:spPr>
          <a:xfrm rot="-3982960">
            <a:off x="13745551" y="-3705176"/>
            <a:ext cx="5352514" cy="7410352"/>
          </a:xfrm>
          <a:prstGeom prst="rect">
            <a:avLst/>
          </a:prstGeom>
        </p:spPr>
      </p:pic>
      <p:pic>
        <p:nvPicPr>
          <p:cNvPr id="4" name="Picture 4"/>
          <p:cNvPicPr>
            <a:picLocks noChangeAspect="1"/>
          </p:cNvPicPr>
          <p:nvPr/>
        </p:nvPicPr>
        <p:blipFill>
          <a:blip r:embed="rId3">
            <a:alphaModFix amt="25000"/>
          </a:blip>
          <a:srcRect/>
          <a:stretch>
            <a:fillRect/>
          </a:stretch>
        </p:blipFill>
        <p:spPr>
          <a:xfrm rot="-1644077">
            <a:off x="16162301" y="-1063836"/>
            <a:ext cx="5468057" cy="6108036"/>
          </a:xfrm>
          <a:prstGeom prst="rect">
            <a:avLst/>
          </a:prstGeom>
        </p:spPr>
      </p:pic>
      <p:sp>
        <p:nvSpPr>
          <p:cNvPr id="5" name="TextBox 5"/>
          <p:cNvSpPr txBox="1"/>
          <p:nvPr/>
        </p:nvSpPr>
        <p:spPr>
          <a:xfrm>
            <a:off x="4653480" y="933450"/>
            <a:ext cx="13476726" cy="6736011"/>
          </a:xfrm>
          <a:prstGeom prst="rect">
            <a:avLst/>
          </a:prstGeom>
        </p:spPr>
        <p:txBody>
          <a:bodyPr lIns="0" tIns="0" rIns="0" bIns="0" rtlCol="0" anchor="t">
            <a:spAutoFit/>
          </a:bodyPr>
          <a:lstStyle/>
          <a:p>
            <a:pPr marL="795281" lvl="1" indent="-457200" algn="just">
              <a:lnSpc>
                <a:spcPts val="4384"/>
              </a:lnSpc>
              <a:buFont typeface="Wingdings" panose="05000000000000000000" pitchFamily="2" charset="2"/>
              <a:buChar char="Ø"/>
            </a:pPr>
            <a:r>
              <a:rPr lang="en-US" sz="3200" b="1" dirty="0"/>
              <a:t>User-Friendly Platform</a:t>
            </a:r>
            <a:r>
              <a:rPr lang="en-US" sz="3200" dirty="0"/>
              <a:t>: Create an intuitive interface for easy task management.</a:t>
            </a:r>
          </a:p>
          <a:p>
            <a:pPr marL="795281" lvl="1" indent="-457200" algn="just">
              <a:lnSpc>
                <a:spcPts val="4384"/>
              </a:lnSpc>
              <a:buFont typeface="Wingdings" panose="05000000000000000000" pitchFamily="2" charset="2"/>
              <a:buChar char="Ø"/>
            </a:pPr>
            <a:r>
              <a:rPr lang="en-US" sz="3200" b="1" dirty="0"/>
              <a:t>Secure User Authentication</a:t>
            </a:r>
            <a:r>
              <a:rPr lang="en-US" sz="3200" dirty="0"/>
              <a:t>: Implement strong login/signup security to protect user privacy.</a:t>
            </a:r>
          </a:p>
          <a:p>
            <a:pPr marL="795281" lvl="1" indent="-457200" algn="just">
              <a:lnSpc>
                <a:spcPts val="4384"/>
              </a:lnSpc>
              <a:buFont typeface="Wingdings" panose="05000000000000000000" pitchFamily="2" charset="2"/>
              <a:buChar char="Ø"/>
            </a:pPr>
            <a:r>
              <a:rPr lang="en-US" sz="3200" b="1" dirty="0"/>
              <a:t>Task Organization &amp; Prioritization</a:t>
            </a:r>
            <a:r>
              <a:rPr lang="en-US" sz="3200" dirty="0"/>
              <a:t>: Allow users to categorize and prioritize tasks by status, importance, and deadlines.</a:t>
            </a:r>
          </a:p>
          <a:p>
            <a:pPr marL="795281" lvl="1" indent="-457200" algn="just">
              <a:lnSpc>
                <a:spcPts val="4384"/>
              </a:lnSpc>
              <a:buFont typeface="Wingdings" panose="05000000000000000000" pitchFamily="2" charset="2"/>
              <a:buChar char="Ø"/>
            </a:pPr>
            <a:r>
              <a:rPr lang="en-US" sz="3200" b="1" dirty="0"/>
              <a:t>Real-Time Task Tracking</a:t>
            </a:r>
            <a:r>
              <a:rPr lang="en-US" sz="3200" dirty="0"/>
              <a:t>: Enable users to track progress and make adjustments in real-time.</a:t>
            </a:r>
          </a:p>
          <a:p>
            <a:pPr marL="795281" lvl="1" indent="-457200" algn="just">
              <a:lnSpc>
                <a:spcPts val="4384"/>
              </a:lnSpc>
              <a:buFont typeface="Wingdings" panose="05000000000000000000" pitchFamily="2" charset="2"/>
              <a:buChar char="Ø"/>
            </a:pPr>
            <a:r>
              <a:rPr lang="en-US" sz="3200" b="1"/>
              <a:t>Boost Productivity</a:t>
            </a:r>
            <a:r>
              <a:rPr lang="en-US" sz="3200"/>
              <a:t>: Help users manage multiple tasks efficiently, enhancing overall productivity</a:t>
            </a:r>
            <a:endParaRPr lang="en-US" sz="3131" b="1">
              <a:solidFill>
                <a:srgbClr val="070606"/>
              </a:solidFill>
              <a:latin typeface="Caladea Bold"/>
              <a:sym typeface="Caladea Bold"/>
            </a:endParaRPr>
          </a:p>
          <a:p>
            <a:pPr marL="338081" lvl="1" algn="just">
              <a:lnSpc>
                <a:spcPts val="4384"/>
              </a:lnSpc>
            </a:pPr>
            <a:endParaRPr lang="en-US" sz="3131" b="1" dirty="0">
              <a:solidFill>
                <a:srgbClr val="070606"/>
              </a:solidFill>
              <a:latin typeface="Caladea Bold"/>
              <a:ea typeface="Caladea Bold"/>
              <a:cs typeface="Caladea Bold"/>
              <a:sym typeface="Caladea Bold"/>
            </a:endParaRPr>
          </a:p>
          <a:p>
            <a:pPr algn="just">
              <a:lnSpc>
                <a:spcPts val="4384"/>
              </a:lnSpc>
            </a:pPr>
            <a:endParaRPr lang="en-US" sz="3131" b="1" dirty="0">
              <a:solidFill>
                <a:srgbClr val="070606"/>
              </a:solidFill>
              <a:latin typeface="Caladea Bold"/>
              <a:ea typeface="Caladea Bold"/>
              <a:cs typeface="Caladea Bold"/>
              <a:sym typeface="Caladea Bold"/>
            </a:endParaRPr>
          </a:p>
        </p:txBody>
      </p:sp>
      <p:sp>
        <p:nvSpPr>
          <p:cNvPr id="6" name="AutoShape 6"/>
          <p:cNvSpPr/>
          <p:nvPr/>
        </p:nvSpPr>
        <p:spPr>
          <a:xfrm flipH="1">
            <a:off x="1502745" y="1066789"/>
            <a:ext cx="1594795" cy="38100"/>
          </a:xfrm>
          <a:prstGeom prst="line">
            <a:avLst/>
          </a:prstGeom>
          <a:ln w="76200" cap="flat">
            <a:solidFill>
              <a:srgbClr val="070606"/>
            </a:solidFill>
            <a:prstDash val="solid"/>
            <a:headEnd type="none" w="sm" len="sm"/>
            <a:tailEnd type="arrow" w="med" len="sm"/>
          </a:ln>
        </p:spPr>
      </p:sp>
      <p:sp>
        <p:nvSpPr>
          <p:cNvPr id="7" name="Freeform 7"/>
          <p:cNvSpPr/>
          <p:nvPr/>
        </p:nvSpPr>
        <p:spPr>
          <a:xfrm>
            <a:off x="0" y="1465873"/>
            <a:ext cx="4961356" cy="3769092"/>
          </a:xfrm>
          <a:custGeom>
            <a:avLst/>
            <a:gdLst/>
            <a:ahLst/>
            <a:cxnLst/>
            <a:rect l="l" t="t" r="r" b="b"/>
            <a:pathLst>
              <a:path w="4961356" h="3769092">
                <a:moveTo>
                  <a:pt x="0" y="0"/>
                </a:moveTo>
                <a:lnTo>
                  <a:pt x="4961356" y="0"/>
                </a:lnTo>
                <a:lnTo>
                  <a:pt x="4961356" y="3769092"/>
                </a:lnTo>
                <a:lnTo>
                  <a:pt x="0" y="3769092"/>
                </a:lnTo>
                <a:lnTo>
                  <a:pt x="0" y="0"/>
                </a:lnTo>
                <a:close/>
              </a:path>
            </a:pathLst>
          </a:custGeom>
          <a:blipFill>
            <a:blip r:embed="rId4"/>
            <a:stretch>
              <a:fillRect/>
            </a:stretch>
          </a:blipFill>
        </p:spPr>
      </p:sp>
      <p:sp>
        <p:nvSpPr>
          <p:cNvPr id="8" name="Freeform 8"/>
          <p:cNvSpPr/>
          <p:nvPr/>
        </p:nvSpPr>
        <p:spPr>
          <a:xfrm>
            <a:off x="295510" y="5673115"/>
            <a:ext cx="4357970" cy="3981796"/>
          </a:xfrm>
          <a:custGeom>
            <a:avLst/>
            <a:gdLst/>
            <a:ahLst/>
            <a:cxnLst/>
            <a:rect l="l" t="t" r="r" b="b"/>
            <a:pathLst>
              <a:path w="4357970" h="3981796">
                <a:moveTo>
                  <a:pt x="0" y="0"/>
                </a:moveTo>
                <a:lnTo>
                  <a:pt x="4357970" y="0"/>
                </a:lnTo>
                <a:lnTo>
                  <a:pt x="4357970" y="3981796"/>
                </a:lnTo>
                <a:lnTo>
                  <a:pt x="0" y="3981796"/>
                </a:lnTo>
                <a:lnTo>
                  <a:pt x="0" y="0"/>
                </a:lnTo>
                <a:close/>
              </a:path>
            </a:pathLst>
          </a:custGeom>
          <a:blipFill>
            <a:blip r:embed="rId5"/>
            <a:stretch>
              <a:fillRect r="-25810"/>
            </a:stretch>
          </a:blipFill>
        </p:spPr>
      </p:sp>
      <p:sp>
        <p:nvSpPr>
          <p:cNvPr id="9" name="TextBox 9"/>
          <p:cNvSpPr txBox="1"/>
          <p:nvPr/>
        </p:nvSpPr>
        <p:spPr>
          <a:xfrm>
            <a:off x="1709825" y="0"/>
            <a:ext cx="15224602" cy="1000125"/>
          </a:xfrm>
          <a:prstGeom prst="rect">
            <a:avLst/>
          </a:prstGeom>
        </p:spPr>
        <p:txBody>
          <a:bodyPr lIns="0" tIns="0" rIns="0" bIns="0" rtlCol="0" anchor="t">
            <a:spAutoFit/>
          </a:bodyPr>
          <a:lstStyle/>
          <a:p>
            <a:pPr algn="l">
              <a:lnSpc>
                <a:spcPts val="7876"/>
              </a:lnSpc>
            </a:pPr>
            <a:r>
              <a:rPr lang="en-US" sz="4400" b="1" dirty="0">
                <a:solidFill>
                  <a:schemeClr val="accent1"/>
                </a:solidFill>
                <a:latin typeface="Times New Roman" panose="02020603050405020304" pitchFamily="18" charset="0"/>
                <a:ea typeface="Barlow Condensed Semi-Bold"/>
                <a:cs typeface="Times New Roman" panose="02020603050405020304" pitchFamily="18" charset="0"/>
                <a:sym typeface="Barlow Condensed Semi-Bold"/>
              </a:rPr>
              <a:t>                                              AIM</a:t>
            </a:r>
            <a:r>
              <a:rPr lang="en-US" sz="6563" b="1" dirty="0">
                <a:solidFill>
                  <a:srgbClr val="00BF63"/>
                </a:solidFill>
                <a:latin typeface="Barlow Condensed Semi-Bold"/>
                <a:ea typeface="Barlow Condensed Semi-Bold"/>
                <a:cs typeface="Barlow Condensed Semi-Bold"/>
                <a:sym typeface="Barlow Condensed Semi-Bold"/>
              </a:rPr>
              <a:t> </a:t>
            </a:r>
          </a:p>
        </p:txBody>
      </p:sp>
      <p:sp>
        <p:nvSpPr>
          <p:cNvPr id="10" name="TextBox 10"/>
          <p:cNvSpPr txBox="1"/>
          <p:nvPr/>
        </p:nvSpPr>
        <p:spPr>
          <a:xfrm>
            <a:off x="1501835" y="2676635"/>
            <a:ext cx="1957685" cy="1259854"/>
          </a:xfrm>
          <a:prstGeom prst="rect">
            <a:avLst/>
          </a:prstGeom>
        </p:spPr>
        <p:txBody>
          <a:bodyPr lIns="0" tIns="0" rIns="0" bIns="0" rtlCol="0" anchor="t">
            <a:spAutoFit/>
          </a:bodyPr>
          <a:lstStyle/>
          <a:p>
            <a:pPr algn="ctr">
              <a:lnSpc>
                <a:spcPts val="5082"/>
              </a:lnSpc>
            </a:pPr>
            <a:r>
              <a:rPr lang="en-US" sz="3630" b="1">
                <a:solidFill>
                  <a:srgbClr val="000000"/>
                </a:solidFill>
                <a:latin typeface="Canva Sans Bold"/>
                <a:ea typeface="Canva Sans Bold"/>
                <a:cs typeface="Canva Sans Bold"/>
                <a:sym typeface="Canva Sans Bold"/>
              </a:rPr>
              <a:t>WEB PAGE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2868523" y="3386070"/>
            <a:ext cx="9592249" cy="9575302"/>
          </a:xfrm>
          <a:prstGeom prst="rect">
            <a:avLst/>
          </a:prstGeom>
        </p:spPr>
      </p:pic>
      <p:pic>
        <p:nvPicPr>
          <p:cNvPr id="3" name="Picture 3"/>
          <p:cNvPicPr>
            <a:picLocks noChangeAspect="1"/>
          </p:cNvPicPr>
          <p:nvPr/>
        </p:nvPicPr>
        <p:blipFill>
          <a:blip r:embed="rId3"/>
          <a:srcRect/>
          <a:stretch>
            <a:fillRect/>
          </a:stretch>
        </p:blipFill>
        <p:spPr>
          <a:xfrm>
            <a:off x="14871099" y="-820632"/>
            <a:ext cx="5865675" cy="5231058"/>
          </a:xfrm>
          <a:prstGeom prst="rect">
            <a:avLst/>
          </a:prstGeom>
        </p:spPr>
      </p:pic>
      <p:sp>
        <p:nvSpPr>
          <p:cNvPr id="4" name="TextBox 4"/>
          <p:cNvSpPr txBox="1"/>
          <p:nvPr/>
        </p:nvSpPr>
        <p:spPr>
          <a:xfrm>
            <a:off x="246104" y="1172690"/>
            <a:ext cx="12438034" cy="9114310"/>
          </a:xfrm>
          <a:prstGeom prst="rect">
            <a:avLst/>
          </a:prstGeom>
        </p:spPr>
        <p:txBody>
          <a:bodyPr lIns="0" tIns="0" rIns="0" bIns="0" rtlCol="0" anchor="t">
            <a:spAutoFit/>
          </a:bodyPr>
          <a:lstStyle/>
          <a:p>
            <a:pPr algn="just">
              <a:lnSpc>
                <a:spcPts val="3622"/>
              </a:lnSpc>
            </a:pPr>
            <a:r>
              <a:rPr lang="en-US" sz="2587" b="1">
                <a:solidFill>
                  <a:srgbClr val="F05A23"/>
                </a:solidFill>
                <a:latin typeface="Caladea Bold"/>
                <a:ea typeface="Caladea Bold"/>
                <a:cs typeface="Caladea Bold"/>
                <a:sym typeface="Caladea Bold"/>
              </a:rPr>
              <a:t>Manual Task Tracking</a:t>
            </a:r>
          </a:p>
          <a:p>
            <a:pPr marL="558681" lvl="1" indent="-279340" algn="just">
              <a:lnSpc>
                <a:spcPts val="3622"/>
              </a:lnSpc>
              <a:buFont typeface="Arial"/>
              <a:buChar char="•"/>
            </a:pPr>
            <a:r>
              <a:rPr lang="en-US" sz="2587" b="1">
                <a:solidFill>
                  <a:srgbClr val="070606"/>
                </a:solidFill>
                <a:latin typeface="Caladea Bold"/>
                <a:ea typeface="Caladea Bold"/>
                <a:cs typeface="Caladea Bold"/>
                <a:sym typeface="Caladea Bold"/>
              </a:rPr>
              <a:t>In existing systems, users often rely on physical notes, spreadsheets, or basic to-do lists, leading to inefficiency and difficulty in task prioritization.</a:t>
            </a:r>
          </a:p>
          <a:p>
            <a:pPr algn="just">
              <a:lnSpc>
                <a:spcPts val="3622"/>
              </a:lnSpc>
            </a:pPr>
            <a:r>
              <a:rPr lang="en-US" sz="2587" b="1">
                <a:solidFill>
                  <a:srgbClr val="F05A23"/>
                </a:solidFill>
                <a:latin typeface="Caladea Bold"/>
                <a:ea typeface="Caladea Bold"/>
                <a:cs typeface="Caladea Bold"/>
                <a:sym typeface="Caladea Bold"/>
              </a:rPr>
              <a:t>Limited Task Categorization</a:t>
            </a:r>
          </a:p>
          <a:p>
            <a:pPr marL="558681" lvl="1" indent="-279340" algn="just">
              <a:lnSpc>
                <a:spcPts val="3622"/>
              </a:lnSpc>
              <a:buFont typeface="Arial"/>
              <a:buChar char="•"/>
            </a:pPr>
            <a:r>
              <a:rPr lang="en-US" sz="2587" b="1">
                <a:solidFill>
                  <a:srgbClr val="070606"/>
                </a:solidFill>
                <a:latin typeface="Caladea Bold"/>
                <a:ea typeface="Caladea Bold"/>
                <a:cs typeface="Caladea Bold"/>
                <a:sym typeface="Caladea Bold"/>
              </a:rPr>
              <a:t>Many current systems do not offer detailed categorization or filtering options, making it harder for users to organize tasks based on priority, deadlines, or specific categories.</a:t>
            </a:r>
          </a:p>
          <a:p>
            <a:pPr algn="just">
              <a:lnSpc>
                <a:spcPts val="3622"/>
              </a:lnSpc>
            </a:pPr>
            <a:r>
              <a:rPr lang="en-US" sz="2587" b="1">
                <a:solidFill>
                  <a:srgbClr val="F05A23"/>
                </a:solidFill>
                <a:latin typeface="Caladea Bold"/>
                <a:ea typeface="Caladea Bold"/>
                <a:cs typeface="Caladea Bold"/>
                <a:sym typeface="Caladea Bold"/>
              </a:rPr>
              <a:t>Lack of User Authentication and Security</a:t>
            </a:r>
          </a:p>
          <a:p>
            <a:pPr marL="558681" lvl="1" indent="-279340" algn="just">
              <a:lnSpc>
                <a:spcPts val="3622"/>
              </a:lnSpc>
              <a:buFont typeface="Arial"/>
              <a:buChar char="•"/>
            </a:pPr>
            <a:r>
              <a:rPr lang="en-US" sz="2587" b="1">
                <a:solidFill>
                  <a:srgbClr val="070606"/>
                </a:solidFill>
                <a:latin typeface="Caladea Bold"/>
                <a:ea typeface="Caladea Bold"/>
                <a:cs typeface="Caladea Bold"/>
                <a:sym typeface="Caladea Bold"/>
              </a:rPr>
              <a:t>Traditional systems often lack secure user authentication, which can lead to issues with data integrity and privacy, especially when handling sensitive information.</a:t>
            </a:r>
          </a:p>
          <a:p>
            <a:pPr algn="just">
              <a:lnSpc>
                <a:spcPts val="3622"/>
              </a:lnSpc>
            </a:pPr>
            <a:r>
              <a:rPr lang="en-US" sz="2587" b="1">
                <a:solidFill>
                  <a:srgbClr val="F05A23"/>
                </a:solidFill>
                <a:latin typeface="Caladea Bold"/>
                <a:ea typeface="Caladea Bold"/>
                <a:cs typeface="Caladea Bold"/>
                <a:sym typeface="Caladea Bold"/>
              </a:rPr>
              <a:t>Minimal Collaboration Features</a:t>
            </a:r>
          </a:p>
          <a:p>
            <a:pPr marL="558681" lvl="1" indent="-279340" algn="just">
              <a:lnSpc>
                <a:spcPts val="3622"/>
              </a:lnSpc>
              <a:buFont typeface="Arial"/>
              <a:buChar char="•"/>
            </a:pPr>
            <a:r>
              <a:rPr lang="en-US" sz="2587" b="1">
                <a:solidFill>
                  <a:srgbClr val="070606"/>
                </a:solidFill>
                <a:latin typeface="Caladea Bold"/>
                <a:ea typeface="Caladea Bold"/>
                <a:cs typeface="Caladea Bold"/>
                <a:sym typeface="Caladea Bold"/>
              </a:rPr>
              <a:t>Existing systems may not support collaboration or sharing between users, limiting team-based task management or preventing sharing of progress and updates.</a:t>
            </a:r>
          </a:p>
          <a:p>
            <a:pPr algn="just">
              <a:lnSpc>
                <a:spcPts val="3622"/>
              </a:lnSpc>
            </a:pPr>
            <a:r>
              <a:rPr lang="en-US" sz="2587" b="1">
                <a:solidFill>
                  <a:srgbClr val="F05A23"/>
                </a:solidFill>
                <a:latin typeface="Caladea Bold"/>
                <a:ea typeface="Caladea Bold"/>
                <a:cs typeface="Caladea Bold"/>
                <a:sym typeface="Caladea Bold"/>
              </a:rPr>
              <a:t>No Integration with Notifications or Reminders</a:t>
            </a:r>
          </a:p>
          <a:p>
            <a:pPr marL="558681" lvl="1" indent="-279340" algn="just">
              <a:lnSpc>
                <a:spcPts val="3622"/>
              </a:lnSpc>
              <a:buFont typeface="Arial"/>
              <a:buChar char="•"/>
            </a:pPr>
            <a:r>
              <a:rPr lang="en-US" sz="2587" b="1">
                <a:solidFill>
                  <a:srgbClr val="070606"/>
                </a:solidFill>
                <a:latin typeface="Caladea Bold"/>
                <a:ea typeface="Caladea Bold"/>
                <a:cs typeface="Caladea Bold"/>
                <a:sym typeface="Caladea Bold"/>
              </a:rPr>
              <a:t>Many existing systems do not send timely notifications or reminders for approaching deadlines or updates, leading to missed tasks and reduced user productivity.</a:t>
            </a:r>
          </a:p>
          <a:p>
            <a:pPr algn="just">
              <a:lnSpc>
                <a:spcPts val="3622"/>
              </a:lnSpc>
            </a:pPr>
            <a:endParaRPr lang="en-US" sz="2587" b="1">
              <a:solidFill>
                <a:srgbClr val="070606"/>
              </a:solidFill>
              <a:latin typeface="Caladea Bold"/>
              <a:ea typeface="Caladea Bold"/>
              <a:cs typeface="Caladea Bold"/>
              <a:sym typeface="Caladea Bold"/>
            </a:endParaRPr>
          </a:p>
        </p:txBody>
      </p:sp>
      <p:sp>
        <p:nvSpPr>
          <p:cNvPr id="5" name="TextBox 5"/>
          <p:cNvSpPr txBox="1"/>
          <p:nvPr/>
        </p:nvSpPr>
        <p:spPr>
          <a:xfrm>
            <a:off x="2034698" y="0"/>
            <a:ext cx="15224602" cy="1000125"/>
          </a:xfrm>
          <a:prstGeom prst="rect">
            <a:avLst/>
          </a:prstGeom>
        </p:spPr>
        <p:txBody>
          <a:bodyPr lIns="0" tIns="0" rIns="0" bIns="0" rtlCol="0" anchor="t">
            <a:spAutoFit/>
          </a:bodyPr>
          <a:lstStyle/>
          <a:p>
            <a:pPr algn="l">
              <a:lnSpc>
                <a:spcPts val="7876"/>
              </a:lnSpc>
            </a:pPr>
            <a:r>
              <a:rPr lang="en-US" sz="6563" b="1">
                <a:solidFill>
                  <a:srgbClr val="00BF63"/>
                </a:solidFill>
                <a:latin typeface="Barlow Condensed Semi-Bold"/>
                <a:ea typeface="Barlow Condensed Semi-Bold"/>
                <a:cs typeface="Barlow Condensed Semi-Bold"/>
                <a:sym typeface="Barlow Condensed Semi-Bold"/>
              </a:rPr>
              <a:t>exisisting system</a:t>
            </a:r>
          </a:p>
        </p:txBody>
      </p:sp>
      <p:sp>
        <p:nvSpPr>
          <p:cNvPr id="6" name="AutoShape 6"/>
          <p:cNvSpPr/>
          <p:nvPr/>
        </p:nvSpPr>
        <p:spPr>
          <a:xfrm flipV="1">
            <a:off x="2014363" y="1028700"/>
            <a:ext cx="5658191" cy="38100"/>
          </a:xfrm>
          <a:prstGeom prst="line">
            <a:avLst/>
          </a:prstGeom>
          <a:ln w="76200" cap="flat">
            <a:solidFill>
              <a:srgbClr val="070606"/>
            </a:solidFill>
            <a:prstDash val="solid"/>
            <a:headEnd type="none" w="sm" len="sm"/>
            <a:tailEnd type="arrow" w="med" len="sm"/>
          </a:ln>
        </p:spPr>
      </p:sp>
      <p:sp>
        <p:nvSpPr>
          <p:cNvPr id="7" name="Freeform 7"/>
          <p:cNvSpPr/>
          <p:nvPr/>
        </p:nvSpPr>
        <p:spPr>
          <a:xfrm>
            <a:off x="12958837" y="715801"/>
            <a:ext cx="5154312" cy="3916118"/>
          </a:xfrm>
          <a:custGeom>
            <a:avLst/>
            <a:gdLst/>
            <a:ahLst/>
            <a:cxnLst/>
            <a:rect l="l" t="t" r="r" b="b"/>
            <a:pathLst>
              <a:path w="5154312" h="3916118">
                <a:moveTo>
                  <a:pt x="0" y="0"/>
                </a:moveTo>
                <a:lnTo>
                  <a:pt x="5154313" y="0"/>
                </a:lnTo>
                <a:lnTo>
                  <a:pt x="5154313" y="3916118"/>
                </a:lnTo>
                <a:lnTo>
                  <a:pt x="0" y="3916118"/>
                </a:lnTo>
                <a:lnTo>
                  <a:pt x="0" y="0"/>
                </a:lnTo>
                <a:close/>
              </a:path>
            </a:pathLst>
          </a:custGeom>
          <a:blipFill>
            <a:blip r:embed="rId4"/>
            <a:stretch>
              <a:fillRect r="-30995"/>
            </a:stretch>
          </a:blipFill>
        </p:spPr>
      </p:sp>
      <p:sp>
        <p:nvSpPr>
          <p:cNvPr id="8" name="Freeform 8"/>
          <p:cNvSpPr/>
          <p:nvPr/>
        </p:nvSpPr>
        <p:spPr>
          <a:xfrm>
            <a:off x="12958837" y="5471789"/>
            <a:ext cx="5329163" cy="3786511"/>
          </a:xfrm>
          <a:custGeom>
            <a:avLst/>
            <a:gdLst/>
            <a:ahLst/>
            <a:cxnLst/>
            <a:rect l="l" t="t" r="r" b="b"/>
            <a:pathLst>
              <a:path w="5329163" h="3786511">
                <a:moveTo>
                  <a:pt x="0" y="0"/>
                </a:moveTo>
                <a:lnTo>
                  <a:pt x="5329163" y="0"/>
                </a:lnTo>
                <a:lnTo>
                  <a:pt x="5329163" y="3786511"/>
                </a:lnTo>
                <a:lnTo>
                  <a:pt x="0" y="3786511"/>
                </a:lnTo>
                <a:lnTo>
                  <a:pt x="0" y="0"/>
                </a:lnTo>
                <a:close/>
              </a:path>
            </a:pathLst>
          </a:custGeom>
          <a:blipFill>
            <a:blip r:embed="rId5"/>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alphaModFix amt="25000"/>
          </a:blip>
          <a:srcRect/>
          <a:stretch>
            <a:fillRect/>
          </a:stretch>
        </p:blipFill>
        <p:spPr>
          <a:xfrm rot="-2932469">
            <a:off x="-2458732" y="-2682360"/>
            <a:ext cx="14388035" cy="16061643"/>
          </a:xfrm>
          <a:prstGeom prst="rect">
            <a:avLst/>
          </a:prstGeom>
        </p:spPr>
      </p:pic>
      <p:sp>
        <p:nvSpPr>
          <p:cNvPr id="4" name="TextBox 4"/>
          <p:cNvSpPr txBox="1"/>
          <p:nvPr/>
        </p:nvSpPr>
        <p:spPr>
          <a:xfrm>
            <a:off x="6169901" y="1272557"/>
            <a:ext cx="11704659" cy="8678223"/>
          </a:xfrm>
          <a:prstGeom prst="rect">
            <a:avLst/>
          </a:prstGeom>
        </p:spPr>
        <p:txBody>
          <a:bodyPr lIns="0" tIns="0" rIns="0" bIns="0" rtlCol="0" anchor="t">
            <a:spAutoFit/>
          </a:bodyPr>
          <a:lstStyle/>
          <a:p>
            <a:pPr algn="just">
              <a:lnSpc>
                <a:spcPts val="3622"/>
              </a:lnSpc>
            </a:pPr>
            <a:r>
              <a:rPr lang="en-US" sz="2587" b="1">
                <a:solidFill>
                  <a:srgbClr val="F05A23"/>
                </a:solidFill>
                <a:latin typeface="Caladea Bold"/>
                <a:ea typeface="Caladea Bold"/>
                <a:cs typeface="Caladea Bold"/>
                <a:sym typeface="Caladea Bold"/>
              </a:rPr>
              <a:t>Secure User Authentication and Management</a:t>
            </a:r>
          </a:p>
          <a:p>
            <a:pPr algn="just">
              <a:lnSpc>
                <a:spcPts val="3622"/>
              </a:lnSpc>
            </a:pPr>
            <a:r>
              <a:rPr lang="en-US" sz="2587" b="1">
                <a:solidFill>
                  <a:srgbClr val="070606"/>
                </a:solidFill>
                <a:latin typeface="Caladea Bold"/>
                <a:ea typeface="Caladea Bold"/>
                <a:cs typeface="Caladea Bold"/>
                <a:sym typeface="Caladea Bold"/>
              </a:rPr>
              <a:t>The proposed system includes a robust user authentication process (login/signup functionality) to ensure data security and privacy, allowing only authorized access.</a:t>
            </a:r>
          </a:p>
          <a:p>
            <a:pPr algn="just">
              <a:lnSpc>
                <a:spcPts val="3622"/>
              </a:lnSpc>
            </a:pPr>
            <a:r>
              <a:rPr lang="en-US" sz="2587" b="1">
                <a:solidFill>
                  <a:srgbClr val="F05A23"/>
                </a:solidFill>
                <a:latin typeface="Caladea Bold"/>
                <a:ea typeface="Caladea Bold"/>
                <a:cs typeface="Caladea Bold"/>
                <a:sym typeface="Caladea Bold"/>
              </a:rPr>
              <a:t>Advanced Task Categorization and Prioritization</a:t>
            </a:r>
          </a:p>
          <a:p>
            <a:pPr algn="just">
              <a:lnSpc>
                <a:spcPts val="3622"/>
              </a:lnSpc>
            </a:pPr>
            <a:r>
              <a:rPr lang="en-US" sz="2587" b="1">
                <a:solidFill>
                  <a:srgbClr val="070606"/>
                </a:solidFill>
                <a:latin typeface="Caladea Bold"/>
                <a:ea typeface="Caladea Bold"/>
                <a:cs typeface="Caladea Bold"/>
                <a:sym typeface="Caladea Bold"/>
              </a:rPr>
              <a:t>Users can categorize tasks based on various factors such as deadlines, priority levels, and status, making it easier to manage and track tasks more efficiently.</a:t>
            </a:r>
          </a:p>
          <a:p>
            <a:pPr algn="just">
              <a:lnSpc>
                <a:spcPts val="3622"/>
              </a:lnSpc>
            </a:pPr>
            <a:r>
              <a:rPr lang="en-US" sz="2587" b="1">
                <a:solidFill>
                  <a:srgbClr val="F05A23"/>
                </a:solidFill>
                <a:latin typeface="Caladea Bold"/>
                <a:ea typeface="Caladea Bold"/>
                <a:cs typeface="Caladea Bold"/>
                <a:sym typeface="Caladea Bold"/>
              </a:rPr>
              <a:t>Real-Time Task Updates and Modifications</a:t>
            </a:r>
          </a:p>
          <a:p>
            <a:pPr algn="just">
              <a:lnSpc>
                <a:spcPts val="3622"/>
              </a:lnSpc>
            </a:pPr>
            <a:r>
              <a:rPr lang="en-US" sz="2587" b="1">
                <a:solidFill>
                  <a:srgbClr val="070606"/>
                </a:solidFill>
                <a:latin typeface="Caladea Bold"/>
                <a:ea typeface="Caladea Bold"/>
                <a:cs typeface="Caladea Bold"/>
                <a:sym typeface="Caladea Bold"/>
              </a:rPr>
              <a:t>The system allows users to make real-time updates to tasks, ensuring that any changes are instantly reflected and keeping users on track with their schedules.</a:t>
            </a:r>
          </a:p>
          <a:p>
            <a:pPr algn="just">
              <a:lnSpc>
                <a:spcPts val="3622"/>
              </a:lnSpc>
            </a:pPr>
            <a:r>
              <a:rPr lang="en-US" sz="2587" b="1">
                <a:solidFill>
                  <a:srgbClr val="F05A23"/>
                </a:solidFill>
                <a:latin typeface="Caladea Bold"/>
                <a:ea typeface="Caladea Bold"/>
                <a:cs typeface="Caladea Bold"/>
                <a:sym typeface="Caladea Bold"/>
              </a:rPr>
              <a:t>Task Notifications and Reminders</a:t>
            </a:r>
          </a:p>
          <a:p>
            <a:pPr algn="just">
              <a:lnSpc>
                <a:spcPts val="3622"/>
              </a:lnSpc>
            </a:pPr>
            <a:r>
              <a:rPr lang="en-US" sz="2587" b="1">
                <a:solidFill>
                  <a:srgbClr val="070606"/>
                </a:solidFill>
                <a:latin typeface="Caladea Bold"/>
                <a:ea typeface="Caladea Bold"/>
                <a:cs typeface="Caladea Bold"/>
                <a:sym typeface="Caladea Bold"/>
              </a:rPr>
              <a:t>The proposed system will include automated notifications and reminders for task deadlines or updates, helping users stay on top of their tasks and improving productivity.</a:t>
            </a:r>
          </a:p>
          <a:p>
            <a:pPr algn="just">
              <a:lnSpc>
                <a:spcPts val="3622"/>
              </a:lnSpc>
            </a:pPr>
            <a:r>
              <a:rPr lang="en-US" sz="2587" b="1">
                <a:solidFill>
                  <a:srgbClr val="F05A23"/>
                </a:solidFill>
                <a:latin typeface="Caladea Bold"/>
                <a:ea typeface="Caladea Bold"/>
                <a:cs typeface="Caladea Bold"/>
                <a:sym typeface="Caladea Bold"/>
              </a:rPr>
              <a:t>Intuitive User Interface for Enhanced Usability</a:t>
            </a:r>
          </a:p>
          <a:p>
            <a:pPr algn="just">
              <a:lnSpc>
                <a:spcPts val="3622"/>
              </a:lnSpc>
            </a:pPr>
            <a:r>
              <a:rPr lang="en-US" sz="2587" b="1">
                <a:solidFill>
                  <a:srgbClr val="070606"/>
                </a:solidFill>
                <a:latin typeface="Caladea Bold"/>
                <a:ea typeface="Caladea Bold"/>
                <a:cs typeface="Caladea Bold"/>
                <a:sym typeface="Caladea Bold"/>
              </a:rPr>
              <a:t>A clean, responsive, and user-friendly interface will be designed to ensure seamless interaction, making it easier for users to navigate the system on both desktop and mobile devices.</a:t>
            </a:r>
          </a:p>
        </p:txBody>
      </p:sp>
      <p:sp>
        <p:nvSpPr>
          <p:cNvPr id="5" name="AutoShape 5"/>
          <p:cNvSpPr/>
          <p:nvPr/>
        </p:nvSpPr>
        <p:spPr>
          <a:xfrm flipV="1">
            <a:off x="884948" y="953656"/>
            <a:ext cx="5090074" cy="20"/>
          </a:xfrm>
          <a:prstGeom prst="line">
            <a:avLst/>
          </a:prstGeom>
          <a:ln w="76200" cap="flat">
            <a:solidFill>
              <a:srgbClr val="070606"/>
            </a:solidFill>
            <a:prstDash val="solid"/>
            <a:headEnd type="none" w="sm" len="sm"/>
            <a:tailEnd type="arrow" w="med" len="sm"/>
          </a:ln>
        </p:spPr>
      </p:sp>
      <p:sp>
        <p:nvSpPr>
          <p:cNvPr id="6" name="Freeform 6"/>
          <p:cNvSpPr/>
          <p:nvPr/>
        </p:nvSpPr>
        <p:spPr>
          <a:xfrm>
            <a:off x="146282" y="1477369"/>
            <a:ext cx="5828740" cy="4732761"/>
          </a:xfrm>
          <a:custGeom>
            <a:avLst/>
            <a:gdLst/>
            <a:ahLst/>
            <a:cxnLst/>
            <a:rect l="l" t="t" r="r" b="b"/>
            <a:pathLst>
              <a:path w="5828740" h="4732761">
                <a:moveTo>
                  <a:pt x="0" y="0"/>
                </a:moveTo>
                <a:lnTo>
                  <a:pt x="5828740" y="0"/>
                </a:lnTo>
                <a:lnTo>
                  <a:pt x="5828740" y="4732761"/>
                </a:lnTo>
                <a:lnTo>
                  <a:pt x="0" y="4732761"/>
                </a:lnTo>
                <a:lnTo>
                  <a:pt x="0" y="0"/>
                </a:lnTo>
                <a:close/>
              </a:path>
            </a:pathLst>
          </a:custGeom>
          <a:blipFill>
            <a:blip r:embed="rId5"/>
            <a:stretch>
              <a:fillRect l="-15497" r="-23598"/>
            </a:stretch>
          </a:blipFill>
        </p:spPr>
      </p:sp>
      <p:sp>
        <p:nvSpPr>
          <p:cNvPr id="7" name="Freeform 7"/>
          <p:cNvSpPr/>
          <p:nvPr/>
        </p:nvSpPr>
        <p:spPr>
          <a:xfrm>
            <a:off x="884948" y="6314905"/>
            <a:ext cx="4590713" cy="3745055"/>
          </a:xfrm>
          <a:custGeom>
            <a:avLst/>
            <a:gdLst/>
            <a:ahLst/>
            <a:cxnLst/>
            <a:rect l="l" t="t" r="r" b="b"/>
            <a:pathLst>
              <a:path w="4590713" h="3745055">
                <a:moveTo>
                  <a:pt x="0" y="0"/>
                </a:moveTo>
                <a:lnTo>
                  <a:pt x="4590712" y="0"/>
                </a:lnTo>
                <a:lnTo>
                  <a:pt x="4590712" y="3745055"/>
                </a:lnTo>
                <a:lnTo>
                  <a:pt x="0" y="3745055"/>
                </a:lnTo>
                <a:lnTo>
                  <a:pt x="0" y="0"/>
                </a:lnTo>
                <a:close/>
              </a:path>
            </a:pathLst>
          </a:custGeom>
          <a:blipFill>
            <a:blip r:embed="rId6"/>
            <a:stretch>
              <a:fillRect/>
            </a:stretch>
          </a:blipFill>
        </p:spPr>
      </p:sp>
      <p:sp>
        <p:nvSpPr>
          <p:cNvPr id="8" name="TextBox 8"/>
          <p:cNvSpPr txBox="1"/>
          <p:nvPr/>
        </p:nvSpPr>
        <p:spPr>
          <a:xfrm>
            <a:off x="884948" y="-153944"/>
            <a:ext cx="14631302" cy="961150"/>
          </a:xfrm>
          <a:prstGeom prst="rect">
            <a:avLst/>
          </a:prstGeom>
        </p:spPr>
        <p:txBody>
          <a:bodyPr lIns="0" tIns="0" rIns="0" bIns="0" rtlCol="0" anchor="t">
            <a:spAutoFit/>
          </a:bodyPr>
          <a:lstStyle/>
          <a:p>
            <a:pPr algn="l">
              <a:lnSpc>
                <a:spcPts val="7569"/>
              </a:lnSpc>
            </a:pPr>
            <a:r>
              <a:rPr lang="en-US" sz="6308" b="1">
                <a:solidFill>
                  <a:srgbClr val="00BF63"/>
                </a:solidFill>
                <a:latin typeface="Barlow Condensed Semi-Bold"/>
                <a:ea typeface="Barlow Condensed Semi-Bold"/>
                <a:cs typeface="Barlow Condensed Semi-Bold"/>
                <a:sym typeface="Barlow Condensed Semi-Bold"/>
              </a:rPr>
              <a:t>proposed sytem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7889712" y="-423652"/>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378933" y="8342980"/>
            <a:ext cx="10522933" cy="2420275"/>
          </a:xfrm>
          <a:prstGeom prst="rect">
            <a:avLst/>
          </a:prstGeom>
        </p:spPr>
      </p:pic>
      <p:sp>
        <p:nvSpPr>
          <p:cNvPr id="4" name="Freeform 4"/>
          <p:cNvSpPr/>
          <p:nvPr/>
        </p:nvSpPr>
        <p:spPr>
          <a:xfrm>
            <a:off x="7599777" y="1028700"/>
            <a:ext cx="5460196" cy="8906549"/>
          </a:xfrm>
          <a:custGeom>
            <a:avLst/>
            <a:gdLst/>
            <a:ahLst/>
            <a:cxnLst/>
            <a:rect l="l" t="t" r="r" b="b"/>
            <a:pathLst>
              <a:path w="5460196" h="8906549">
                <a:moveTo>
                  <a:pt x="0" y="0"/>
                </a:moveTo>
                <a:lnTo>
                  <a:pt x="5460196" y="0"/>
                </a:lnTo>
                <a:lnTo>
                  <a:pt x="5460196" y="8906549"/>
                </a:lnTo>
                <a:lnTo>
                  <a:pt x="0" y="8906549"/>
                </a:lnTo>
                <a:lnTo>
                  <a:pt x="0" y="0"/>
                </a:lnTo>
                <a:close/>
              </a:path>
            </a:pathLst>
          </a:custGeom>
          <a:blipFill>
            <a:blip r:embed="rId4"/>
            <a:stretch>
              <a:fillRect l="-10345" t="-767" b="-767"/>
            </a:stretch>
          </a:blipFill>
        </p:spPr>
      </p:sp>
      <p:sp>
        <p:nvSpPr>
          <p:cNvPr id="5" name="TextBox 5"/>
          <p:cNvSpPr txBox="1"/>
          <p:nvPr/>
        </p:nvSpPr>
        <p:spPr>
          <a:xfrm>
            <a:off x="2074453" y="548125"/>
            <a:ext cx="14631302" cy="961150"/>
          </a:xfrm>
          <a:prstGeom prst="rect">
            <a:avLst/>
          </a:prstGeom>
        </p:spPr>
        <p:txBody>
          <a:bodyPr lIns="0" tIns="0" rIns="0" bIns="0" rtlCol="0" anchor="t">
            <a:spAutoFit/>
          </a:bodyPr>
          <a:lstStyle/>
          <a:p>
            <a:pPr algn="l">
              <a:lnSpc>
                <a:spcPts val="7569"/>
              </a:lnSpc>
            </a:pPr>
            <a:r>
              <a:rPr lang="en-US" sz="6308" b="1">
                <a:solidFill>
                  <a:srgbClr val="00BF63"/>
                </a:solidFill>
                <a:latin typeface="Barlow Condensed Semi-Bold"/>
                <a:ea typeface="Barlow Condensed Semi-Bold"/>
                <a:cs typeface="Barlow Condensed Semi-Bold"/>
                <a:sym typeface="Barlow Condensed Semi-Bold"/>
              </a:rPr>
              <a:t>Block Diagram</a:t>
            </a:r>
          </a:p>
        </p:txBody>
      </p:sp>
      <p:sp>
        <p:nvSpPr>
          <p:cNvPr id="6" name="AutoShape 6"/>
          <p:cNvSpPr/>
          <p:nvPr/>
        </p:nvSpPr>
        <p:spPr>
          <a:xfrm flipV="1">
            <a:off x="1682260" y="1627129"/>
            <a:ext cx="5090074" cy="20"/>
          </a:xfrm>
          <a:prstGeom prst="line">
            <a:avLst/>
          </a:prstGeom>
          <a:ln w="76200" cap="flat">
            <a:solidFill>
              <a:srgbClr val="070606"/>
            </a:solidFill>
            <a:prstDash val="solid"/>
            <a:headEnd type="none" w="sm" len="sm"/>
            <a:tailEnd type="arrow" w="med"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7889712" y="-423652"/>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378933" y="8342980"/>
            <a:ext cx="10522933" cy="2420275"/>
          </a:xfrm>
          <a:prstGeom prst="rect">
            <a:avLst/>
          </a:prstGeom>
        </p:spPr>
      </p:pic>
      <p:sp>
        <p:nvSpPr>
          <p:cNvPr id="4" name="TextBox 4"/>
          <p:cNvSpPr txBox="1"/>
          <p:nvPr/>
        </p:nvSpPr>
        <p:spPr>
          <a:xfrm>
            <a:off x="574061" y="-190188"/>
            <a:ext cx="14631302" cy="961150"/>
          </a:xfrm>
          <a:prstGeom prst="rect">
            <a:avLst/>
          </a:prstGeom>
        </p:spPr>
        <p:txBody>
          <a:bodyPr lIns="0" tIns="0" rIns="0" bIns="0" rtlCol="0" anchor="t">
            <a:spAutoFit/>
          </a:bodyPr>
          <a:lstStyle/>
          <a:p>
            <a:pPr algn="l">
              <a:lnSpc>
                <a:spcPts val="7569"/>
              </a:lnSpc>
            </a:pPr>
            <a:r>
              <a:rPr lang="en-US" sz="6308" b="1">
                <a:solidFill>
                  <a:srgbClr val="00BF63"/>
                </a:solidFill>
                <a:latin typeface="Barlow Condensed Semi-Bold"/>
                <a:ea typeface="Barlow Condensed Semi-Bold"/>
                <a:cs typeface="Barlow Condensed Semi-Bold"/>
                <a:sym typeface="Barlow Condensed Semi-Bold"/>
              </a:rPr>
              <a:t> module used</a:t>
            </a:r>
          </a:p>
        </p:txBody>
      </p:sp>
      <p:sp>
        <p:nvSpPr>
          <p:cNvPr id="5" name="AutoShape 5"/>
          <p:cNvSpPr/>
          <p:nvPr/>
        </p:nvSpPr>
        <p:spPr>
          <a:xfrm flipV="1">
            <a:off x="574780" y="870708"/>
            <a:ext cx="4033100" cy="76219"/>
          </a:xfrm>
          <a:prstGeom prst="line">
            <a:avLst/>
          </a:prstGeom>
          <a:ln w="76200" cap="flat">
            <a:solidFill>
              <a:srgbClr val="070606"/>
            </a:solidFill>
            <a:prstDash val="solid"/>
            <a:headEnd type="none" w="sm" len="sm"/>
            <a:tailEnd type="arrow" w="med" len="sm"/>
          </a:ln>
        </p:spPr>
      </p:sp>
      <p:sp>
        <p:nvSpPr>
          <p:cNvPr id="6" name="TextBox 6"/>
          <p:cNvSpPr txBox="1"/>
          <p:nvPr/>
        </p:nvSpPr>
        <p:spPr>
          <a:xfrm>
            <a:off x="574061" y="979998"/>
            <a:ext cx="17031626" cy="14135413"/>
          </a:xfrm>
          <a:prstGeom prst="rect">
            <a:avLst/>
          </a:prstGeom>
        </p:spPr>
        <p:txBody>
          <a:bodyPr lIns="0" tIns="0" rIns="0" bIns="0" rtlCol="0" anchor="t">
            <a:spAutoFit/>
          </a:bodyPr>
          <a:lstStyle/>
          <a:p>
            <a:pPr algn="just">
              <a:lnSpc>
                <a:spcPts val="4182"/>
              </a:lnSpc>
            </a:pPr>
            <a:endParaRPr/>
          </a:p>
          <a:p>
            <a:pPr algn="just">
              <a:lnSpc>
                <a:spcPts val="4182"/>
              </a:lnSpc>
            </a:pPr>
            <a:endParaRPr/>
          </a:p>
          <a:p>
            <a:pPr algn="just">
              <a:lnSpc>
                <a:spcPts val="4182"/>
              </a:lnSpc>
            </a:pPr>
            <a:endParaRPr/>
          </a:p>
          <a:p>
            <a:pPr algn="just">
              <a:lnSpc>
                <a:spcPts val="4182"/>
              </a:lnSpc>
            </a:pPr>
            <a:endParaRPr/>
          </a:p>
          <a:p>
            <a:pPr algn="just">
              <a:lnSpc>
                <a:spcPts val="4182"/>
              </a:lnSpc>
            </a:pPr>
            <a:endParaRPr/>
          </a:p>
          <a:p>
            <a:pPr algn="just">
              <a:lnSpc>
                <a:spcPts val="4182"/>
              </a:lnSpc>
            </a:pPr>
            <a:endParaRPr/>
          </a:p>
          <a:p>
            <a:pPr algn="just">
              <a:lnSpc>
                <a:spcPts val="4182"/>
              </a:lnSpc>
            </a:pPr>
            <a:endParaRPr/>
          </a:p>
          <a:p>
            <a:pPr algn="just">
              <a:lnSpc>
                <a:spcPts val="4182"/>
              </a:lnSpc>
            </a:pPr>
            <a:r>
              <a:rPr lang="en-US" sz="2987" b="1">
                <a:solidFill>
                  <a:srgbClr val="F05A23"/>
                </a:solidFill>
                <a:latin typeface="Caladea Bold"/>
                <a:ea typeface="Caladea Bold"/>
                <a:cs typeface="Caladea Bold"/>
                <a:sym typeface="Caladea Bold"/>
              </a:rPr>
              <a:t>Frontend </a:t>
            </a:r>
          </a:p>
          <a:p>
            <a:pPr algn="just">
              <a:lnSpc>
                <a:spcPts val="4182"/>
              </a:lnSpc>
            </a:pPr>
            <a:r>
              <a:rPr lang="en-US" sz="2987" b="1">
                <a:solidFill>
                  <a:srgbClr val="070606"/>
                </a:solidFill>
                <a:latin typeface="Caladea Bold"/>
                <a:ea typeface="Caladea Bold"/>
                <a:cs typeface="Caladea Bold"/>
                <a:sym typeface="Caladea Bold"/>
              </a:rPr>
              <a:t>It is the top most layer of the Architecture. Responsive, user-friendly interface built with HTML, CSS, and JavaScript to deliver an optimal browsing experience.</a:t>
            </a:r>
          </a:p>
          <a:p>
            <a:pPr algn="just">
              <a:lnSpc>
                <a:spcPts val="4182"/>
              </a:lnSpc>
            </a:pPr>
            <a:r>
              <a:rPr lang="en-US" sz="2987" b="1">
                <a:solidFill>
                  <a:srgbClr val="F05A23"/>
                </a:solidFill>
                <a:latin typeface="Caladea Bold"/>
                <a:ea typeface="Caladea Bold"/>
                <a:cs typeface="Caladea Bold"/>
                <a:sym typeface="Caladea Bold"/>
              </a:rPr>
              <a:t>Backend</a:t>
            </a:r>
          </a:p>
          <a:p>
            <a:pPr algn="just">
              <a:lnSpc>
                <a:spcPts val="4182"/>
              </a:lnSpc>
            </a:pPr>
            <a:r>
              <a:rPr lang="en-US" sz="2987" b="1">
                <a:solidFill>
                  <a:srgbClr val="070606"/>
                </a:solidFill>
                <a:latin typeface="Caladea Bold"/>
                <a:ea typeface="Caladea Bold"/>
                <a:cs typeface="Caladea Bold"/>
                <a:sym typeface="Caladea Bold"/>
              </a:rPr>
              <a:t>Powerful server-side logic using PHP to handle product management, order processing, and customer data management. Handles all the processing and decision making logic of the application.</a:t>
            </a:r>
          </a:p>
          <a:p>
            <a:pPr algn="just">
              <a:lnSpc>
                <a:spcPts val="4182"/>
              </a:lnSpc>
            </a:pPr>
            <a:r>
              <a:rPr lang="en-US" sz="2987" b="1">
                <a:solidFill>
                  <a:srgbClr val="F05A23"/>
                </a:solidFill>
                <a:latin typeface="Caladea Bold"/>
                <a:ea typeface="Caladea Bold"/>
                <a:cs typeface="Caladea Bold"/>
                <a:sym typeface="Caladea Bold"/>
              </a:rPr>
              <a:t>Database</a:t>
            </a:r>
          </a:p>
          <a:p>
            <a:pPr algn="just">
              <a:lnSpc>
                <a:spcPts val="4182"/>
              </a:lnSpc>
            </a:pPr>
            <a:r>
              <a:rPr lang="en-US" sz="2987" b="1">
                <a:solidFill>
                  <a:srgbClr val="070606"/>
                </a:solidFill>
                <a:latin typeface="Caladea Bold"/>
                <a:ea typeface="Caladea Bold"/>
                <a:cs typeface="Caladea Bold"/>
                <a:sym typeface="Caladea Bold"/>
              </a:rPr>
              <a:t>MySQL database for efficient storage and retrieval of product information, customer data, and transaction history.</a:t>
            </a:r>
          </a:p>
          <a:p>
            <a:pPr algn="just">
              <a:lnSpc>
                <a:spcPts val="4182"/>
              </a:lnSpc>
            </a:pPr>
            <a:endParaRPr lang="en-US" sz="2987" b="1">
              <a:solidFill>
                <a:srgbClr val="070606"/>
              </a:solidFill>
              <a:latin typeface="Caladea Bold"/>
              <a:ea typeface="Caladea Bold"/>
              <a:cs typeface="Caladea Bold"/>
              <a:sym typeface="Caladea Bold"/>
            </a:endParaRPr>
          </a:p>
          <a:p>
            <a:pPr algn="just">
              <a:lnSpc>
                <a:spcPts val="4182"/>
              </a:lnSpc>
            </a:pPr>
            <a:endParaRPr lang="en-US" sz="2987" b="1">
              <a:solidFill>
                <a:srgbClr val="070606"/>
              </a:solidFill>
              <a:latin typeface="Caladea Bold"/>
              <a:ea typeface="Caladea Bold"/>
              <a:cs typeface="Caladea Bold"/>
              <a:sym typeface="Caladea Bold"/>
            </a:endParaRPr>
          </a:p>
          <a:p>
            <a:pPr algn="just">
              <a:lnSpc>
                <a:spcPts val="4182"/>
              </a:lnSpc>
            </a:pPr>
            <a:endParaRPr lang="en-US" sz="2987" b="1">
              <a:solidFill>
                <a:srgbClr val="070606"/>
              </a:solidFill>
              <a:latin typeface="Caladea Bold"/>
              <a:ea typeface="Caladea Bold"/>
              <a:cs typeface="Caladea Bold"/>
              <a:sym typeface="Caladea Bold"/>
            </a:endParaRPr>
          </a:p>
          <a:p>
            <a:pPr algn="just">
              <a:lnSpc>
                <a:spcPts val="4182"/>
              </a:lnSpc>
            </a:pPr>
            <a:endParaRPr lang="en-US" sz="2987" b="1">
              <a:solidFill>
                <a:srgbClr val="070606"/>
              </a:solidFill>
              <a:latin typeface="Caladea Bold"/>
              <a:ea typeface="Caladea Bold"/>
              <a:cs typeface="Caladea Bold"/>
              <a:sym typeface="Caladea Bold"/>
            </a:endParaRPr>
          </a:p>
          <a:p>
            <a:pPr algn="just">
              <a:lnSpc>
                <a:spcPts val="4182"/>
              </a:lnSpc>
            </a:pPr>
            <a:endParaRPr lang="en-US" sz="2987" b="1">
              <a:solidFill>
                <a:srgbClr val="070606"/>
              </a:solidFill>
              <a:latin typeface="Caladea Bold"/>
              <a:ea typeface="Caladea Bold"/>
              <a:cs typeface="Caladea Bold"/>
              <a:sym typeface="Caladea Bold"/>
            </a:endParaRPr>
          </a:p>
          <a:p>
            <a:pPr algn="just">
              <a:lnSpc>
                <a:spcPts val="4182"/>
              </a:lnSpc>
            </a:pPr>
            <a:endParaRPr lang="en-US" sz="2987" b="1">
              <a:solidFill>
                <a:srgbClr val="070606"/>
              </a:solidFill>
              <a:latin typeface="Caladea Bold"/>
              <a:ea typeface="Caladea Bold"/>
              <a:cs typeface="Caladea Bold"/>
              <a:sym typeface="Caladea Bold"/>
            </a:endParaRPr>
          </a:p>
          <a:p>
            <a:pPr algn="just">
              <a:lnSpc>
                <a:spcPts val="4182"/>
              </a:lnSpc>
            </a:pPr>
            <a:endParaRPr lang="en-US" sz="2987" b="1">
              <a:solidFill>
                <a:srgbClr val="070606"/>
              </a:solidFill>
              <a:latin typeface="Caladea Bold"/>
              <a:ea typeface="Caladea Bold"/>
              <a:cs typeface="Caladea Bold"/>
              <a:sym typeface="Caladea Bold"/>
            </a:endParaRPr>
          </a:p>
          <a:p>
            <a:pPr algn="just">
              <a:lnSpc>
                <a:spcPts val="4182"/>
              </a:lnSpc>
            </a:pPr>
            <a:endParaRPr lang="en-US" sz="2987" b="1">
              <a:solidFill>
                <a:srgbClr val="070606"/>
              </a:solidFill>
              <a:latin typeface="Caladea Bold"/>
              <a:ea typeface="Caladea Bold"/>
              <a:cs typeface="Caladea Bold"/>
              <a:sym typeface="Caladea Bold"/>
            </a:endParaRPr>
          </a:p>
          <a:p>
            <a:pPr algn="just">
              <a:lnSpc>
                <a:spcPts val="4182"/>
              </a:lnSpc>
            </a:pPr>
            <a:endParaRPr lang="en-US" sz="2987" b="1">
              <a:solidFill>
                <a:srgbClr val="070606"/>
              </a:solidFill>
              <a:latin typeface="Caladea Bold"/>
              <a:ea typeface="Caladea Bold"/>
              <a:cs typeface="Caladea Bold"/>
              <a:sym typeface="Caladea Bold"/>
            </a:endParaRPr>
          </a:p>
          <a:p>
            <a:pPr algn="just">
              <a:lnSpc>
                <a:spcPts val="4182"/>
              </a:lnSpc>
            </a:pPr>
            <a:endParaRPr lang="en-US" sz="2987" b="1">
              <a:solidFill>
                <a:srgbClr val="070606"/>
              </a:solidFill>
              <a:latin typeface="Caladea Bold"/>
              <a:ea typeface="Caladea Bold"/>
              <a:cs typeface="Caladea Bold"/>
              <a:sym typeface="Caladea Bold"/>
            </a:endParaRPr>
          </a:p>
        </p:txBody>
      </p:sp>
      <p:sp>
        <p:nvSpPr>
          <p:cNvPr id="7" name="TextBox 7"/>
          <p:cNvSpPr txBox="1"/>
          <p:nvPr/>
        </p:nvSpPr>
        <p:spPr>
          <a:xfrm>
            <a:off x="3882533" y="1484254"/>
            <a:ext cx="4343995" cy="2853211"/>
          </a:xfrm>
          <a:prstGeom prst="rect">
            <a:avLst/>
          </a:prstGeom>
        </p:spPr>
        <p:txBody>
          <a:bodyPr lIns="0" tIns="0" rIns="0" bIns="0" rtlCol="0" anchor="t">
            <a:spAutoFit/>
          </a:bodyPr>
          <a:lstStyle/>
          <a:p>
            <a:pPr marL="1169929" lvl="1" indent="-584965" algn="ctr">
              <a:lnSpc>
                <a:spcPts val="7586"/>
              </a:lnSpc>
              <a:buFont typeface="Arial"/>
              <a:buChar char="•"/>
            </a:pPr>
            <a:r>
              <a:rPr lang="en-US" sz="5418" b="1">
                <a:solidFill>
                  <a:srgbClr val="F05A23"/>
                </a:solidFill>
                <a:latin typeface="Canva Sans Bold"/>
                <a:ea typeface="Canva Sans Bold"/>
                <a:cs typeface="Canva Sans Bold"/>
                <a:sym typeface="Canva Sans Bold"/>
              </a:rPr>
              <a:t>Frontend</a:t>
            </a:r>
          </a:p>
          <a:p>
            <a:pPr marL="1169929" lvl="1" indent="-584965" algn="ctr">
              <a:lnSpc>
                <a:spcPts val="7586"/>
              </a:lnSpc>
              <a:buFont typeface="Arial"/>
              <a:buChar char="•"/>
            </a:pPr>
            <a:r>
              <a:rPr lang="en-US" sz="5418" b="1">
                <a:solidFill>
                  <a:srgbClr val="F05A23"/>
                </a:solidFill>
                <a:latin typeface="Canva Sans Bold"/>
                <a:ea typeface="Canva Sans Bold"/>
                <a:cs typeface="Canva Sans Bold"/>
                <a:sym typeface="Canva Sans Bold"/>
              </a:rPr>
              <a:t>Backend</a:t>
            </a:r>
          </a:p>
          <a:p>
            <a:pPr marL="1169929" lvl="1" indent="-584965" algn="ctr">
              <a:lnSpc>
                <a:spcPts val="7586"/>
              </a:lnSpc>
              <a:buFont typeface="Arial"/>
              <a:buChar char="•"/>
            </a:pPr>
            <a:r>
              <a:rPr lang="en-US" sz="5418" b="1">
                <a:solidFill>
                  <a:srgbClr val="F05A23"/>
                </a:solidFill>
                <a:latin typeface="Canva Sans Bold"/>
                <a:ea typeface="Canva Sans Bold"/>
                <a:cs typeface="Canva Sans Bold"/>
                <a:sym typeface="Canva Sans Bold"/>
              </a:rPr>
              <a:t>Database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rot="-10800000">
            <a:off x="8308089" y="8077960"/>
            <a:ext cx="11467938" cy="2012681"/>
          </a:xfrm>
          <a:prstGeom prst="rect">
            <a:avLst/>
          </a:prstGeom>
        </p:spPr>
      </p:pic>
      <p:pic>
        <p:nvPicPr>
          <p:cNvPr id="3" name="Picture 3"/>
          <p:cNvPicPr>
            <a:picLocks noChangeAspect="1"/>
          </p:cNvPicPr>
          <p:nvPr/>
        </p:nvPicPr>
        <p:blipFill>
          <a:blip r:embed="rId2">
            <a:alphaModFix amt="50000"/>
          </a:blip>
          <a:srcRect/>
          <a:stretch>
            <a:fillRect/>
          </a:stretch>
        </p:blipFill>
        <p:spPr>
          <a:xfrm>
            <a:off x="-994648" y="-226768"/>
            <a:ext cx="11467938" cy="2012681"/>
          </a:xfrm>
          <a:prstGeom prst="rect">
            <a:avLst/>
          </a:prstGeom>
        </p:spPr>
      </p:pic>
      <p:sp>
        <p:nvSpPr>
          <p:cNvPr id="4" name="TextBox 4"/>
          <p:cNvSpPr txBox="1"/>
          <p:nvPr/>
        </p:nvSpPr>
        <p:spPr>
          <a:xfrm>
            <a:off x="1028700" y="779572"/>
            <a:ext cx="14631302" cy="961150"/>
          </a:xfrm>
          <a:prstGeom prst="rect">
            <a:avLst/>
          </a:prstGeom>
        </p:spPr>
        <p:txBody>
          <a:bodyPr lIns="0" tIns="0" rIns="0" bIns="0" rtlCol="0" anchor="t">
            <a:spAutoFit/>
          </a:bodyPr>
          <a:lstStyle/>
          <a:p>
            <a:pPr algn="l">
              <a:lnSpc>
                <a:spcPts val="7569"/>
              </a:lnSpc>
            </a:pPr>
            <a:r>
              <a:rPr lang="en-US" sz="6308" b="1">
                <a:solidFill>
                  <a:srgbClr val="00BF63"/>
                </a:solidFill>
                <a:latin typeface="Barlow Condensed Semi-Bold"/>
                <a:ea typeface="Barlow Condensed Semi-Bold"/>
                <a:cs typeface="Barlow Condensed Semi-Bold"/>
                <a:sym typeface="Barlow Condensed Semi-Bold"/>
              </a:rPr>
              <a:t>Output</a:t>
            </a:r>
          </a:p>
        </p:txBody>
      </p:sp>
      <p:sp>
        <p:nvSpPr>
          <p:cNvPr id="5" name="AutoShape 5"/>
          <p:cNvSpPr/>
          <p:nvPr/>
        </p:nvSpPr>
        <p:spPr>
          <a:xfrm flipV="1">
            <a:off x="525560" y="1740722"/>
            <a:ext cx="2777969" cy="83300"/>
          </a:xfrm>
          <a:prstGeom prst="line">
            <a:avLst/>
          </a:prstGeom>
          <a:ln w="76200" cap="flat">
            <a:solidFill>
              <a:srgbClr val="070606"/>
            </a:solidFill>
            <a:prstDash val="solid"/>
            <a:headEnd type="none" w="sm" len="sm"/>
            <a:tailEnd type="arrow" w="med" len="sm"/>
          </a:ln>
        </p:spPr>
      </p:sp>
      <p:sp>
        <p:nvSpPr>
          <p:cNvPr id="6" name="Freeform 6"/>
          <p:cNvSpPr/>
          <p:nvPr/>
        </p:nvSpPr>
        <p:spPr>
          <a:xfrm>
            <a:off x="1028700" y="2225907"/>
            <a:ext cx="3710621" cy="3608579"/>
          </a:xfrm>
          <a:custGeom>
            <a:avLst/>
            <a:gdLst/>
            <a:ahLst/>
            <a:cxnLst/>
            <a:rect l="l" t="t" r="r" b="b"/>
            <a:pathLst>
              <a:path w="3710621" h="3608579">
                <a:moveTo>
                  <a:pt x="0" y="0"/>
                </a:moveTo>
                <a:lnTo>
                  <a:pt x="3710621" y="0"/>
                </a:lnTo>
                <a:lnTo>
                  <a:pt x="3710621" y="3608579"/>
                </a:lnTo>
                <a:lnTo>
                  <a:pt x="0" y="3608579"/>
                </a:lnTo>
                <a:lnTo>
                  <a:pt x="0" y="0"/>
                </a:lnTo>
                <a:close/>
              </a:path>
            </a:pathLst>
          </a:custGeom>
          <a:blipFill>
            <a:blip r:embed="rId3"/>
            <a:stretch>
              <a:fillRect/>
            </a:stretch>
          </a:blipFill>
        </p:spPr>
      </p:sp>
      <p:sp>
        <p:nvSpPr>
          <p:cNvPr id="7" name="Freeform 7"/>
          <p:cNvSpPr/>
          <p:nvPr/>
        </p:nvSpPr>
        <p:spPr>
          <a:xfrm>
            <a:off x="6857837" y="2225907"/>
            <a:ext cx="3926115" cy="3651287"/>
          </a:xfrm>
          <a:custGeom>
            <a:avLst/>
            <a:gdLst/>
            <a:ahLst/>
            <a:cxnLst/>
            <a:rect l="l" t="t" r="r" b="b"/>
            <a:pathLst>
              <a:path w="3926115" h="3651287">
                <a:moveTo>
                  <a:pt x="0" y="0"/>
                </a:moveTo>
                <a:lnTo>
                  <a:pt x="3926116" y="0"/>
                </a:lnTo>
                <a:lnTo>
                  <a:pt x="3926116" y="3651287"/>
                </a:lnTo>
                <a:lnTo>
                  <a:pt x="0" y="3651287"/>
                </a:lnTo>
                <a:lnTo>
                  <a:pt x="0" y="0"/>
                </a:lnTo>
                <a:close/>
              </a:path>
            </a:pathLst>
          </a:custGeom>
          <a:blipFill>
            <a:blip r:embed="rId4"/>
            <a:stretch>
              <a:fillRect/>
            </a:stretch>
          </a:blipFill>
        </p:spPr>
      </p:sp>
      <p:sp>
        <p:nvSpPr>
          <p:cNvPr id="8" name="Freeform 8"/>
          <p:cNvSpPr/>
          <p:nvPr/>
        </p:nvSpPr>
        <p:spPr>
          <a:xfrm>
            <a:off x="11886268" y="2763572"/>
            <a:ext cx="5373032" cy="3049559"/>
          </a:xfrm>
          <a:custGeom>
            <a:avLst/>
            <a:gdLst/>
            <a:ahLst/>
            <a:cxnLst/>
            <a:rect l="l" t="t" r="r" b="b"/>
            <a:pathLst>
              <a:path w="5373032" h="3049559">
                <a:moveTo>
                  <a:pt x="0" y="0"/>
                </a:moveTo>
                <a:lnTo>
                  <a:pt x="5373032" y="0"/>
                </a:lnTo>
                <a:lnTo>
                  <a:pt x="5373032" y="3049559"/>
                </a:lnTo>
                <a:lnTo>
                  <a:pt x="0" y="3049559"/>
                </a:lnTo>
                <a:lnTo>
                  <a:pt x="0" y="0"/>
                </a:lnTo>
                <a:close/>
              </a:path>
            </a:pathLst>
          </a:custGeom>
          <a:blipFill>
            <a:blip r:embed="rId5"/>
            <a:stretch>
              <a:fillRect/>
            </a:stretch>
          </a:blipFill>
        </p:spPr>
      </p:sp>
      <p:sp>
        <p:nvSpPr>
          <p:cNvPr id="9" name="Freeform 9"/>
          <p:cNvSpPr/>
          <p:nvPr/>
        </p:nvSpPr>
        <p:spPr>
          <a:xfrm>
            <a:off x="6074316" y="6837896"/>
            <a:ext cx="5493158" cy="3252746"/>
          </a:xfrm>
          <a:custGeom>
            <a:avLst/>
            <a:gdLst/>
            <a:ahLst/>
            <a:cxnLst/>
            <a:rect l="l" t="t" r="r" b="b"/>
            <a:pathLst>
              <a:path w="5493158" h="3252746">
                <a:moveTo>
                  <a:pt x="0" y="0"/>
                </a:moveTo>
                <a:lnTo>
                  <a:pt x="5493158" y="0"/>
                </a:lnTo>
                <a:lnTo>
                  <a:pt x="5493158" y="3252746"/>
                </a:lnTo>
                <a:lnTo>
                  <a:pt x="0" y="3252746"/>
                </a:lnTo>
                <a:lnTo>
                  <a:pt x="0" y="0"/>
                </a:lnTo>
                <a:close/>
              </a:path>
            </a:pathLst>
          </a:custGeom>
          <a:blipFill>
            <a:blip r:embed="rId6"/>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rot="-10800000">
            <a:off x="8800297" y="8436098"/>
            <a:ext cx="11467938" cy="2012681"/>
          </a:xfrm>
          <a:prstGeom prst="rect">
            <a:avLst/>
          </a:prstGeom>
        </p:spPr>
      </p:pic>
      <p:pic>
        <p:nvPicPr>
          <p:cNvPr id="3" name="Picture 3"/>
          <p:cNvPicPr>
            <a:picLocks noChangeAspect="1"/>
          </p:cNvPicPr>
          <p:nvPr/>
        </p:nvPicPr>
        <p:blipFill>
          <a:blip r:embed="rId2">
            <a:alphaModFix amt="50000"/>
          </a:blip>
          <a:srcRect/>
          <a:stretch>
            <a:fillRect/>
          </a:stretch>
        </p:blipFill>
        <p:spPr>
          <a:xfrm>
            <a:off x="-428609" y="0"/>
            <a:ext cx="11467938" cy="2012681"/>
          </a:xfrm>
          <a:prstGeom prst="rect">
            <a:avLst/>
          </a:prstGeom>
        </p:spPr>
      </p:pic>
      <p:sp>
        <p:nvSpPr>
          <p:cNvPr id="4" name="TextBox 4"/>
          <p:cNvSpPr txBox="1"/>
          <p:nvPr/>
        </p:nvSpPr>
        <p:spPr>
          <a:xfrm>
            <a:off x="1028700" y="779572"/>
            <a:ext cx="14631302" cy="961150"/>
          </a:xfrm>
          <a:prstGeom prst="rect">
            <a:avLst/>
          </a:prstGeom>
        </p:spPr>
        <p:txBody>
          <a:bodyPr lIns="0" tIns="0" rIns="0" bIns="0" rtlCol="0" anchor="t">
            <a:spAutoFit/>
          </a:bodyPr>
          <a:lstStyle/>
          <a:p>
            <a:pPr algn="l">
              <a:lnSpc>
                <a:spcPts val="7569"/>
              </a:lnSpc>
            </a:pPr>
            <a:r>
              <a:rPr lang="en-US" sz="6308" b="1">
                <a:solidFill>
                  <a:srgbClr val="00BF63"/>
                </a:solidFill>
                <a:latin typeface="Barlow Condensed Semi-Bold"/>
                <a:ea typeface="Barlow Condensed Semi-Bold"/>
                <a:cs typeface="Barlow Condensed Semi-Bold"/>
                <a:sym typeface="Barlow Condensed Semi-Bold"/>
              </a:rPr>
              <a:t>Output</a:t>
            </a:r>
          </a:p>
        </p:txBody>
      </p:sp>
      <p:sp>
        <p:nvSpPr>
          <p:cNvPr id="5" name="AutoShape 5"/>
          <p:cNvSpPr/>
          <p:nvPr/>
        </p:nvSpPr>
        <p:spPr>
          <a:xfrm flipV="1">
            <a:off x="525560" y="1740722"/>
            <a:ext cx="2802595" cy="83300"/>
          </a:xfrm>
          <a:prstGeom prst="line">
            <a:avLst/>
          </a:prstGeom>
          <a:ln w="76200" cap="flat">
            <a:solidFill>
              <a:srgbClr val="070606"/>
            </a:solidFill>
            <a:prstDash val="solid"/>
            <a:headEnd type="none" w="sm" len="sm"/>
            <a:tailEnd type="arrow" w="med" len="sm"/>
          </a:ln>
        </p:spPr>
      </p:sp>
      <p:sp>
        <p:nvSpPr>
          <p:cNvPr id="6" name="Freeform 6"/>
          <p:cNvSpPr/>
          <p:nvPr/>
        </p:nvSpPr>
        <p:spPr>
          <a:xfrm>
            <a:off x="525560" y="2498542"/>
            <a:ext cx="7557023" cy="5289916"/>
          </a:xfrm>
          <a:custGeom>
            <a:avLst/>
            <a:gdLst/>
            <a:ahLst/>
            <a:cxnLst/>
            <a:rect l="l" t="t" r="r" b="b"/>
            <a:pathLst>
              <a:path w="7557023" h="5289916">
                <a:moveTo>
                  <a:pt x="0" y="0"/>
                </a:moveTo>
                <a:lnTo>
                  <a:pt x="7557023" y="0"/>
                </a:lnTo>
                <a:lnTo>
                  <a:pt x="7557023" y="5289916"/>
                </a:lnTo>
                <a:lnTo>
                  <a:pt x="0" y="5289916"/>
                </a:lnTo>
                <a:lnTo>
                  <a:pt x="0" y="0"/>
                </a:lnTo>
                <a:close/>
              </a:path>
            </a:pathLst>
          </a:custGeom>
          <a:blipFill>
            <a:blip r:embed="rId3"/>
            <a:stretch>
              <a:fillRect/>
            </a:stretch>
          </a:blipFill>
        </p:spPr>
      </p:sp>
      <p:sp>
        <p:nvSpPr>
          <p:cNvPr id="7" name="Freeform 7"/>
          <p:cNvSpPr/>
          <p:nvPr/>
        </p:nvSpPr>
        <p:spPr>
          <a:xfrm>
            <a:off x="9144000" y="2520478"/>
            <a:ext cx="8722293" cy="5407822"/>
          </a:xfrm>
          <a:custGeom>
            <a:avLst/>
            <a:gdLst/>
            <a:ahLst/>
            <a:cxnLst/>
            <a:rect l="l" t="t" r="r" b="b"/>
            <a:pathLst>
              <a:path w="8722293" h="5407822">
                <a:moveTo>
                  <a:pt x="0" y="0"/>
                </a:moveTo>
                <a:lnTo>
                  <a:pt x="8722293" y="0"/>
                </a:lnTo>
                <a:lnTo>
                  <a:pt x="8722293" y="5407822"/>
                </a:lnTo>
                <a:lnTo>
                  <a:pt x="0" y="5407822"/>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687</Words>
  <Application>Microsoft Office PowerPoint</Application>
  <PresentationFormat>Custom</PresentationFormat>
  <Paragraphs>70</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Caladea Bold</vt:lpstr>
      <vt:lpstr>Wingdings</vt:lpstr>
      <vt:lpstr>Times New Roman</vt:lpstr>
      <vt:lpstr>Barlow Condensed Semi-Bold</vt:lpstr>
      <vt:lpstr>Canva Sans Bold</vt:lpstr>
      <vt:lpstr>Rye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dc:title>
  <dc:creator>Macharam Deepthi</dc:creator>
  <cp:lastModifiedBy>Macharam Deepthi</cp:lastModifiedBy>
  <cp:revision>2</cp:revision>
  <dcterms:created xsi:type="dcterms:W3CDTF">2006-08-16T00:00:00Z</dcterms:created>
  <dcterms:modified xsi:type="dcterms:W3CDTF">2024-11-12T17:51:26Z</dcterms:modified>
  <dc:identifier>DAGWRvxRoZY</dc:identifier>
</cp:coreProperties>
</file>